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2" r:id="rId3"/>
    <p:sldId id="263" r:id="rId4"/>
    <p:sldId id="265" r:id="rId5"/>
    <p:sldId id="268" r:id="rId6"/>
    <p:sldId id="271" r:id="rId7"/>
    <p:sldId id="283" r:id="rId8"/>
    <p:sldId id="284" r:id="rId9"/>
    <p:sldId id="285" r:id="rId10"/>
    <p:sldId id="287" r:id="rId11"/>
    <p:sldId id="288" r:id="rId12"/>
    <p:sldId id="296" r:id="rId13"/>
    <p:sldId id="297" r:id="rId14"/>
    <p:sldId id="286" r:id="rId15"/>
    <p:sldId id="292" r:id="rId16"/>
    <p:sldId id="282" r:id="rId17"/>
    <p:sldId id="260" r:id="rId18"/>
    <p:sldId id="298" r:id="rId19"/>
    <p:sldId id="293" r:id="rId20"/>
    <p:sldId id="295" r:id="rId21"/>
    <p:sldId id="294" r:id="rId22"/>
    <p:sldId id="299"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iatt" initials="KH" lastIdx="12" clrIdx="0">
    <p:extLst>
      <p:ext uri="{19B8F6BF-5375-455C-9EA6-DF929625EA0E}">
        <p15:presenceInfo xmlns:p15="http://schemas.microsoft.com/office/powerpoint/2012/main" userId="S-1-5-21-2138838754-1987345375-1866013658-2899" providerId="AD"/>
      </p:ext>
    </p:extLst>
  </p:cmAuthor>
  <p:cmAuthor id="2" name="Kelly Hoopes" initials="KH" lastIdx="8" clrIdx="1">
    <p:extLst>
      <p:ext uri="{19B8F6BF-5375-455C-9EA6-DF929625EA0E}">
        <p15:presenceInfo xmlns:p15="http://schemas.microsoft.com/office/powerpoint/2012/main" userId="S::KellyH@horrocks.com::021b3b62-3566-4fba-a690-f2f094eaec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1" autoAdjust="0"/>
    <p:restoredTop sz="88490" autoAdjust="0"/>
  </p:normalViewPr>
  <p:slideViewPr>
    <p:cSldViewPr snapToGrid="0" showGuides="1">
      <p:cViewPr varScale="1">
        <p:scale>
          <a:sx n="81" d="100"/>
          <a:sy n="81" d="100"/>
        </p:scale>
        <p:origin x="107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01T13:03:19.096" idx="1">
    <p:pos x="10" y="10"/>
    <p:text>We should include this link and  the project link on this page.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01T13:11:55.343" idx="2">
    <p:pos x="10" y="10"/>
    <p:text>I changed this slide quite a bit.  If we need to discuss it specifically we can.</p:text>
    <p:extLst>
      <p:ext uri="{C676402C-5697-4E1C-873F-D02D1690AC5C}">
        <p15:threadingInfo xmlns:p15="http://schemas.microsoft.com/office/powerpoint/2012/main" timeZoneBias="420"/>
      </p:ext>
    </p:extLst>
  </p:cm>
  <p:cm authorId="2" dt="2021-12-01T16:10:51.135" idx="5">
    <p:pos x="10" y="106"/>
    <p:text>Sounds good.</p:text>
    <p:extLst>
      <p:ext uri="{C676402C-5697-4E1C-873F-D02D1690AC5C}">
        <p15:threadingInfo xmlns:p15="http://schemas.microsoft.com/office/powerpoint/2012/main" timeZoneBias="420">
          <p15:parentCm authorId="1" idx="2"/>
        </p15:threadingInfo>
      </p:ext>
    </p:extLst>
  </p:cm>
  <p:cm authorId="1" dt="2021-12-01T13:12:43.909" idx="3">
    <p:pos x="106" y="106"/>
    <p:text>We may want to list all the items at each table with this slide.</p:text>
    <p:extLst>
      <p:ext uri="{C676402C-5697-4E1C-873F-D02D1690AC5C}">
        <p15:threadingInfo xmlns:p15="http://schemas.microsoft.com/office/powerpoint/2012/main" timeZoneBias="420"/>
      </p:ext>
    </p:extLst>
  </p:cm>
  <p:cm authorId="2" dt="2021-12-01T16:19:20.680" idx="8">
    <p:pos x="106" y="202"/>
    <p:text>What I added may have gotten wordy here.</p:text>
    <p:extLst>
      <p:ext uri="{C676402C-5697-4E1C-873F-D02D1690AC5C}">
        <p15:threadingInfo xmlns:p15="http://schemas.microsoft.com/office/powerpoint/2012/main" timeZoneBias="420">
          <p15:parentCm authorId="1" idx="3"/>
        </p15:threadingInfo>
      </p:ext>
    </p:extLst>
  </p:cm>
  <p:cm authorId="1" dt="2021-12-01T13:14:13.341" idx="4">
    <p:pos x="202" y="202"/>
    <p:text>I would let the facilitators ask these questions.</p:text>
    <p:extLst>
      <p:ext uri="{C676402C-5697-4E1C-873F-D02D1690AC5C}">
        <p15:threadingInfo xmlns:p15="http://schemas.microsoft.com/office/powerpoint/2012/main" timeZoneBias="420"/>
      </p:ext>
    </p:extLst>
  </p:cm>
  <p:cm authorId="2" dt="2021-12-01T16:18:53.302" idx="7">
    <p:pos x="202" y="298"/>
    <p:text>Agreed</p:text>
    <p:extLst>
      <p:ext uri="{C676402C-5697-4E1C-873F-D02D1690AC5C}">
        <p15:threadingInfo xmlns:p15="http://schemas.microsoft.com/office/powerpoint/2012/main" timeZoneBias="42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01T13:14:55.457" idx="5">
    <p:pos x="10" y="10"/>
    <p:text>Add a detail about the meeting summary was sent out on xx day, but you will be summarizing them later.</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01T13:39:22.639" idx="6">
    <p:pos x="10" y="10"/>
    <p:text>I changed this slide quite a bit.  And the script.  If you want to discuss we can.</p:text>
    <p:extLst>
      <p:ext uri="{C676402C-5697-4E1C-873F-D02D1690AC5C}">
        <p15:threadingInfo xmlns:p15="http://schemas.microsoft.com/office/powerpoint/2012/main" timeZoneBias="420"/>
      </p:ext>
    </p:extLst>
  </p:cm>
  <p:cm authorId="2" dt="2021-12-01T16:05:34.172" idx="3">
    <p:pos x="10" y="106"/>
    <p:text>Looks great Karen.</p:text>
    <p:extLst>
      <p:ext uri="{C676402C-5697-4E1C-873F-D02D1690AC5C}">
        <p15:threadingInfo xmlns:p15="http://schemas.microsoft.com/office/powerpoint/2012/main" timeZoneBias="420">
          <p15:parentCm authorId="1" idx="6"/>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2-01T13:59:08.848" idx="7">
    <p:pos x="10" y="10"/>
    <p:text>I think we should add a whole new slide about the Parking lot items.</p:text>
    <p:extLst>
      <p:ext uri="{C676402C-5697-4E1C-873F-D02D1690AC5C}">
        <p15:threadingInfo xmlns:p15="http://schemas.microsoft.com/office/powerpoint/2012/main" timeZoneBias="420"/>
      </p:ext>
    </p:extLst>
  </p:cm>
  <p:cm authorId="2" dt="2021-12-01T16:04:41.337" idx="1">
    <p:pos x="10" y="106"/>
    <p:text>Agree</p:text>
    <p:extLst>
      <p:ext uri="{C676402C-5697-4E1C-873F-D02D1690AC5C}">
        <p15:threadingInfo xmlns:p15="http://schemas.microsoft.com/office/powerpoint/2012/main" timeZoneBias="420">
          <p15:parentCm authorId="1" idx="7"/>
        </p15:threadingInfo>
      </p:ext>
    </p:extLst>
  </p:cm>
  <p:cm authorId="1" dt="2021-12-01T14:14:28.997" idx="8">
    <p:pos x="106" y="106"/>
    <p:text>Before this slide we may want to include the two boards from the 1st meeting about traffic volumes and crash heat map and discuss the</p:text>
    <p:extLst>
      <p:ext uri="{C676402C-5697-4E1C-873F-D02D1690AC5C}">
        <p15:threadingInfo xmlns:p15="http://schemas.microsoft.com/office/powerpoint/2012/main" timeZoneBias="420"/>
      </p:ext>
    </p:extLst>
  </p:cm>
  <p:cm authorId="2" dt="2021-12-01T16:05:03.370" idx="2">
    <p:pos x="106" y="202"/>
    <p:text>We will get this put in.</p:text>
    <p:extLst>
      <p:ext uri="{C676402C-5697-4E1C-873F-D02D1690AC5C}">
        <p15:threadingInfo xmlns:p15="http://schemas.microsoft.com/office/powerpoint/2012/main" timeZoneBias="420">
          <p15:parentCm authorId="1" idx="8"/>
        </p15:threadingInfo>
      </p:ext>
    </p:extLst>
  </p:cm>
  <p:cm authorId="2" dt="2021-12-01T16:09:33.614" idx="4">
    <p:pos x="106" y="298"/>
    <p:text>Working on this.  We will get these added.</p:text>
    <p:extLst>
      <p:ext uri="{C676402C-5697-4E1C-873F-D02D1690AC5C}">
        <p15:threadingInfo xmlns:p15="http://schemas.microsoft.com/office/powerpoint/2012/main" timeZoneBias="420">
          <p15:parentCm authorId="1" idx="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2-01T14:27:55.779" idx="9">
    <p:pos x="6016" y="3053"/>
    <p:text>Need to see a new version of this.  Several of the questions apply more to an urban type project like I-15/US-20 Connector.  We may need to meet and discuss this slide again.</p:text>
    <p:extLst>
      <p:ext uri="{C676402C-5697-4E1C-873F-D02D1690AC5C}">
        <p15:threadingInfo xmlns:p15="http://schemas.microsoft.com/office/powerpoint/2012/main" timeZoneBias="420"/>
      </p:ext>
    </p:extLst>
  </p:cm>
  <p:cm authorId="1" dt="2021-12-01T14:31:48.675" idx="10">
    <p:pos x="5965" y="2523"/>
    <p:text>Not sure about how to word this one, but it should be listed as the Social and Economic Impacts</p:text>
    <p:extLst>
      <p:ext uri="{C676402C-5697-4E1C-873F-D02D1690AC5C}">
        <p15:threadingInfo xmlns:p15="http://schemas.microsoft.com/office/powerpoint/2012/main" timeZoneBias="420"/>
      </p:ext>
    </p:extLst>
  </p:cm>
  <p:cm authorId="1" dt="2021-12-01T14:33:12.556" idx="11">
    <p:pos x="-636" y="3656"/>
    <p:text>Biological resources, Cultural Resources, Land use and Transportation Planning, visual, air quality should be included as a need to consider. (11 Criteria)</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2-01T14:35:23.954" idx="12">
    <p:pos x="10" y="10"/>
    <p:text>We may want to save the schedule or next steps to after the workshop.  wrapup item?</p:text>
    <p:extLst>
      <p:ext uri="{C676402C-5697-4E1C-873F-D02D1690AC5C}">
        <p15:threadingInfo xmlns:p15="http://schemas.microsoft.com/office/powerpoint/2012/main" timeZoneBias="420"/>
      </p:ext>
    </p:extLst>
  </p:cm>
  <p:cm authorId="2" dt="2021-12-01T16:17:22.854" idx="6">
    <p:pos x="10" y="106"/>
    <p:text>This slide has been moved to the end.</p:text>
    <p:extLst>
      <p:ext uri="{C676402C-5697-4E1C-873F-D02D1690AC5C}">
        <p15:threadingInfo xmlns:p15="http://schemas.microsoft.com/office/powerpoint/2012/main" timeZoneBias="420">
          <p15:parentCm authorId="1" idx="1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9AC47-ECCF-414B-A751-7F522AB17382}" type="datetimeFigureOut">
              <a:rPr lang="en-US" smtClean="0"/>
              <a:t>1/22/2022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B204-301C-4F47-9BE2-549056DB9253}" type="slidenum">
              <a:rPr lang="en-US" smtClean="0"/>
              <a:t>‹#›</a:t>
            </a:fld>
            <a:endParaRPr lang="en-US"/>
          </a:p>
        </p:txBody>
      </p:sp>
    </p:spTree>
    <p:extLst>
      <p:ext uri="{BB962C8B-B14F-4D97-AF65-F5344CB8AC3E}">
        <p14:creationId xmlns:p14="http://schemas.microsoft.com/office/powerpoint/2010/main" val="28259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vironment.fhwa.dot.gov/nepa/nepa_projDev.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1</a:t>
            </a:fld>
            <a:endParaRPr lang="en-US"/>
          </a:p>
        </p:txBody>
      </p:sp>
    </p:spTree>
    <p:extLst>
      <p:ext uri="{BB962C8B-B14F-4D97-AF65-F5344CB8AC3E}">
        <p14:creationId xmlns:p14="http://schemas.microsoft.com/office/powerpoint/2010/main" val="309130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were many comments from the public concerning wildlife, safety and collisions.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ITD has met with Idaho Fish and Game, US Forest Service, and US Fish and Wildlife Services that also have concerns about wildlife</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safety, and collisions.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Several different animals live</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and migrate through this area along US-20.</a:t>
            </a:r>
          </a:p>
          <a:p>
            <a:pPr marL="0" marR="0">
              <a:lnSpc>
                <a:spcPct val="107000"/>
              </a:lnSpc>
              <a:spcBef>
                <a:spcPts val="0"/>
              </a:spcBef>
              <a:spcAft>
                <a:spcPts val="0"/>
              </a:spcAft>
            </a:pP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ITD will continue to coordinate with Idaho Fish and Game for guidance about wildlife along the corridor. </a:t>
            </a:r>
          </a:p>
          <a:p>
            <a:pPr marL="0" marR="0">
              <a:lnSpc>
                <a:spcPct val="107000"/>
              </a:lnSpc>
              <a:spcBef>
                <a:spcPts val="0"/>
              </a:spcBef>
              <a:spcAft>
                <a:spcPts val="0"/>
              </a:spcAft>
            </a:pP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At the first public meeting, it was requested that we show more information that the Idaho Fish and Game had about deer and elk migration across US-20.  The Idaho Fish and Game staff has put together the following informational video about the wildlife telemetry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32B204-301C-4F47-9BE2-549056DB9253}" type="slidenum">
              <a:rPr lang="en-US" smtClean="0"/>
              <a:t>10</a:t>
            </a:fld>
            <a:endParaRPr lang="en-US"/>
          </a:p>
        </p:txBody>
      </p:sp>
    </p:spTree>
    <p:extLst>
      <p:ext uri="{BB962C8B-B14F-4D97-AF65-F5344CB8AC3E}">
        <p14:creationId xmlns:p14="http://schemas.microsoft.com/office/powerpoint/2010/main" val="170269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ITD and the project team has already begun to meet regularly with IDFG personnel about this project.  The Idaho Fish and Game will continue to be a part of the PEL process.</a:t>
            </a:r>
          </a:p>
        </p:txBody>
      </p:sp>
      <p:sp>
        <p:nvSpPr>
          <p:cNvPr id="4" name="Slide Number Placeholder 3"/>
          <p:cNvSpPr>
            <a:spLocks noGrp="1"/>
          </p:cNvSpPr>
          <p:nvPr>
            <p:ph type="sldNum" sz="quarter" idx="5"/>
          </p:nvPr>
        </p:nvSpPr>
        <p:spPr/>
        <p:txBody>
          <a:bodyPr/>
          <a:lstStyle/>
          <a:p>
            <a:fld id="{C132B204-301C-4F47-9BE2-549056DB9253}" type="slidenum">
              <a:rPr lang="en-US" smtClean="0"/>
              <a:t>11</a:t>
            </a:fld>
            <a:endParaRPr lang="en-US"/>
          </a:p>
        </p:txBody>
      </p:sp>
    </p:spTree>
    <p:extLst>
      <p:ext uri="{BB962C8B-B14F-4D97-AF65-F5344CB8AC3E}">
        <p14:creationId xmlns:p14="http://schemas.microsoft.com/office/powerpoint/2010/main" val="362197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team, we will continue to focus on the trends and opportunities to improve safety.  The exhibit shown here is a depiction of the crashes by severity type that we showed at the first public meeting for this project.  As alternatives are evaluated for safety, we will consider all factors contributing to the crashes along the corridor.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32B204-301C-4F47-9BE2-549056DB9253}" type="slidenum">
              <a:rPr lang="en-US" smtClean="0"/>
              <a:t>12</a:t>
            </a:fld>
            <a:endParaRPr lang="en-US"/>
          </a:p>
        </p:txBody>
      </p:sp>
    </p:spTree>
    <p:extLst>
      <p:ext uri="{BB962C8B-B14F-4D97-AF65-F5344CB8AC3E}">
        <p14:creationId xmlns:p14="http://schemas.microsoft.com/office/powerpoint/2010/main" val="61262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Traffic Data exhibit was also shown at the first public meetings as well. </a:t>
            </a:r>
            <a:r>
              <a:rPr lang="en-US" sz="1800" dirty="0">
                <a:solidFill>
                  <a:srgbClr val="0077D4"/>
                </a:solidFill>
              </a:rPr>
              <a:t>Traffic volume increases seen throughout the years will be used to help make decisions about capacity needs for the roadway in the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32B204-301C-4F47-9BE2-549056DB9253}" type="slidenum">
              <a:rPr lang="en-US" smtClean="0"/>
              <a:t>13</a:t>
            </a:fld>
            <a:endParaRPr lang="en-US"/>
          </a:p>
        </p:txBody>
      </p:sp>
    </p:spTree>
    <p:extLst>
      <p:ext uri="{BB962C8B-B14F-4D97-AF65-F5344CB8AC3E}">
        <p14:creationId xmlns:p14="http://schemas.microsoft.com/office/powerpoint/2010/main" val="349906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received several comments relating to maintenance and roadway operations.  General categories of these comments included roadside tree removal, improved signage, law enforcement and speed.  These comments are valued and will be conveyed to maintenance crews, Idaho State Police and Fremont County.</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items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are generally outside the discussion about the project and environmental concerns and can be addressed separately.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32B204-301C-4F47-9BE2-549056DB9253}" type="slidenum">
              <a:rPr lang="en-US" smtClean="0"/>
              <a:t>14</a:t>
            </a:fld>
            <a:endParaRPr lang="en-US"/>
          </a:p>
        </p:txBody>
      </p:sp>
    </p:spTree>
    <p:extLst>
      <p:ext uri="{BB962C8B-B14F-4D97-AF65-F5344CB8AC3E}">
        <p14:creationId xmlns:p14="http://schemas.microsoft.com/office/powerpoint/2010/main" val="616667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discussions</a:t>
            </a:r>
            <a:r>
              <a:rPr lang="en-US" baseline="0" dirty="0"/>
              <a:t> at the tables happens tonight there may be questions, topics or comments that need either additional time to answer or need to be set aside so the group can focus on solutions.</a:t>
            </a:r>
          </a:p>
          <a:p>
            <a:endParaRPr lang="en-US" baseline="0" dirty="0"/>
          </a:p>
          <a:p>
            <a:r>
              <a:rPr lang="en-US" baseline="0" dirty="0"/>
              <a:t>We are calling these items parking lot items.  If time allows, we will address as many of these parking lot items at the end of the meeting.  If we run out of time, or we need additional time to respond, these will be addressed in a project email update after the meetings.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132B204-301C-4F47-9BE2-549056DB9253}" type="slidenum">
              <a:rPr lang="en-US" smtClean="0"/>
              <a:t>15</a:t>
            </a:fld>
            <a:endParaRPr lang="en-US"/>
          </a:p>
        </p:txBody>
      </p:sp>
    </p:spTree>
    <p:extLst>
      <p:ext uri="{BB962C8B-B14F-4D97-AF65-F5344CB8AC3E}">
        <p14:creationId xmlns:p14="http://schemas.microsoft.com/office/powerpoint/2010/main" val="329544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what we gather from you today, and what we have begun</a:t>
            </a:r>
            <a:r>
              <a:rPr lang="en-US" baseline="0" dirty="0"/>
              <a:t> considering, </a:t>
            </a:r>
            <a:r>
              <a:rPr lang="en-US" dirty="0"/>
              <a:t>we will develop a wide range of alternatives.  As we continue to gather information</a:t>
            </a:r>
            <a:r>
              <a:rPr lang="en-US" baseline="0" dirty="0"/>
              <a:t> and work through the process we will screen and r</a:t>
            </a:r>
            <a:r>
              <a:rPr lang="en-US" dirty="0"/>
              <a:t>efine these alternatives further.  </a:t>
            </a:r>
          </a:p>
          <a:p>
            <a:endParaRPr lang="en-US" dirty="0"/>
          </a:p>
          <a:p>
            <a:r>
              <a:rPr lang="en-US" dirty="0"/>
              <a:t>Alternatives that are less effective in meeting the purpose and need of the project will be screened out.  We will screen down to fewer and fewer alternatives as the process continues. </a:t>
            </a:r>
          </a:p>
          <a:p>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16</a:t>
            </a:fld>
            <a:endParaRPr lang="en-US"/>
          </a:p>
        </p:txBody>
      </p:sp>
    </p:spTree>
    <p:extLst>
      <p:ext uri="{BB962C8B-B14F-4D97-AF65-F5344CB8AC3E}">
        <p14:creationId xmlns:p14="http://schemas.microsoft.com/office/powerpoint/2010/main" val="23140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information we have collected thus far, we have begun developing the draft screening criteria by which each alternative will be evaluated.  As we evaluate each alternative, we will consider: </a:t>
            </a:r>
          </a:p>
          <a:p>
            <a:pPr marL="171450" indent="-171450">
              <a:buFont typeface="Arial" panose="020B0604020202020204" pitchFamily="34" charset="0"/>
              <a:buChar char="•"/>
            </a:pPr>
            <a:r>
              <a:rPr lang="en-US" dirty="0"/>
              <a:t>Safety and the opportunities to improve safety</a:t>
            </a:r>
          </a:p>
          <a:p>
            <a:pPr marL="171450" indent="-171450">
              <a:buFont typeface="Arial" panose="020B0604020202020204" pitchFamily="34" charset="0"/>
              <a:buChar char="•"/>
            </a:pPr>
            <a:r>
              <a:rPr lang="en-US" dirty="0"/>
              <a:t>Congestion.  Will the alternative reduce congestion?  ____________________________________</a:t>
            </a:r>
          </a:p>
          <a:p>
            <a:pPr marL="171450" indent="-171450">
              <a:buFont typeface="Arial" panose="020B0604020202020204" pitchFamily="34" charset="0"/>
              <a:buChar char="•"/>
            </a:pPr>
            <a:r>
              <a:rPr lang="en-US" dirty="0"/>
              <a:t>The future corridor and travel needs.  Will the alternative improve travel time and lessen delays for the traffic?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will evaluate potential impacts and/or benefits to environmental resources along the corridor.  These resources include:</a:t>
            </a:r>
          </a:p>
          <a:p>
            <a:pPr marL="628650" lvl="1" indent="-171450">
              <a:buFont typeface="Arial" panose="020B0604020202020204" pitchFamily="34" charset="0"/>
              <a:buChar char="•"/>
            </a:pPr>
            <a:r>
              <a:rPr lang="en-US" dirty="0"/>
              <a:t>Visual impacts</a:t>
            </a:r>
          </a:p>
          <a:p>
            <a:pPr marL="628650" lvl="1" indent="-171450">
              <a:buFont typeface="Arial" panose="020B0604020202020204" pitchFamily="34" charset="0"/>
              <a:buChar char="•"/>
            </a:pPr>
            <a:r>
              <a:rPr lang="en-US" dirty="0"/>
              <a:t>Agriculture and Forest Resources</a:t>
            </a:r>
          </a:p>
          <a:p>
            <a:pPr marL="628650" lvl="1" indent="-171450">
              <a:buFont typeface="Arial" panose="020B0604020202020204" pitchFamily="34" charset="0"/>
              <a:buChar char="•"/>
            </a:pPr>
            <a:r>
              <a:rPr lang="en-US" dirty="0"/>
              <a:t>Air Quality</a:t>
            </a:r>
          </a:p>
          <a:p>
            <a:pPr marL="628650" lvl="1" indent="-171450">
              <a:buFont typeface="Arial" panose="020B0604020202020204" pitchFamily="34" charset="0"/>
              <a:buChar char="•"/>
            </a:pPr>
            <a:r>
              <a:rPr lang="en-US" dirty="0"/>
              <a:t>Biological resources</a:t>
            </a:r>
          </a:p>
          <a:p>
            <a:pPr marL="628650" lvl="1" indent="-171450">
              <a:buFont typeface="Arial" panose="020B0604020202020204" pitchFamily="34" charset="0"/>
              <a:buChar char="•"/>
            </a:pPr>
            <a:r>
              <a:rPr lang="en-US" dirty="0"/>
              <a:t>Cultural Resources</a:t>
            </a:r>
          </a:p>
          <a:p>
            <a:pPr marL="628650" lvl="1" indent="-171450">
              <a:buFont typeface="Arial" panose="020B0604020202020204" pitchFamily="34" charset="0"/>
              <a:buChar char="•"/>
            </a:pPr>
            <a:r>
              <a:rPr lang="en-US" dirty="0"/>
              <a:t>Geology and Soils</a:t>
            </a:r>
          </a:p>
          <a:p>
            <a:pPr marL="628650" lvl="1" indent="-171450">
              <a:buFont typeface="Arial" panose="020B0604020202020204" pitchFamily="34" charset="0"/>
              <a:buChar char="•"/>
            </a:pPr>
            <a:r>
              <a:rPr lang="en-US" dirty="0"/>
              <a:t>Hazards and Hazardous materials.</a:t>
            </a:r>
          </a:p>
        </p:txBody>
      </p:sp>
      <p:sp>
        <p:nvSpPr>
          <p:cNvPr id="4" name="Slide Number Placeholder 3"/>
          <p:cNvSpPr>
            <a:spLocks noGrp="1"/>
          </p:cNvSpPr>
          <p:nvPr>
            <p:ph type="sldNum" sz="quarter" idx="5"/>
          </p:nvPr>
        </p:nvSpPr>
        <p:spPr/>
        <p:txBody>
          <a:bodyPr/>
          <a:lstStyle/>
          <a:p>
            <a:fld id="{C132B204-301C-4F47-9BE2-549056DB9253}" type="slidenum">
              <a:rPr lang="en-US" smtClean="0"/>
              <a:t>17</a:t>
            </a:fld>
            <a:endParaRPr lang="en-US"/>
          </a:p>
        </p:txBody>
      </p:sp>
    </p:spTree>
    <p:extLst>
      <p:ext uri="{BB962C8B-B14F-4D97-AF65-F5344CB8AC3E}">
        <p14:creationId xmlns:p14="http://schemas.microsoft.com/office/powerpoint/2010/main" val="3798478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Additionally, These resources include:</a:t>
            </a:r>
          </a:p>
          <a:p>
            <a:pPr marL="628650" lvl="1" indent="-171450">
              <a:buFont typeface="Arial" panose="020B0604020202020204" pitchFamily="34" charset="0"/>
              <a:buChar char="•"/>
            </a:pPr>
            <a:r>
              <a:rPr lang="en-US" dirty="0"/>
              <a:t>Hydrology and Water Quality</a:t>
            </a:r>
          </a:p>
          <a:p>
            <a:pPr marL="628650" lvl="1" indent="-171450">
              <a:buFont typeface="Arial" panose="020B0604020202020204" pitchFamily="34" charset="0"/>
              <a:buChar char="•"/>
            </a:pPr>
            <a:r>
              <a:rPr lang="en-US" dirty="0"/>
              <a:t>Land Use and Transportation Plans</a:t>
            </a:r>
          </a:p>
          <a:p>
            <a:pPr marL="628650" lvl="1" indent="-171450">
              <a:buFont typeface="Arial" panose="020B0604020202020204" pitchFamily="34" charset="0"/>
              <a:buChar char="•"/>
            </a:pPr>
            <a:r>
              <a:rPr lang="en-US" dirty="0"/>
              <a:t>Noise</a:t>
            </a:r>
          </a:p>
          <a:p>
            <a:pPr marL="628650" lvl="1" indent="-171450">
              <a:buFont typeface="Arial" panose="020B0604020202020204" pitchFamily="34" charset="0"/>
              <a:buChar char="•"/>
            </a:pPr>
            <a:r>
              <a:rPr lang="en-US" dirty="0"/>
              <a:t>Social and Economic Impacts</a:t>
            </a:r>
          </a:p>
          <a:p>
            <a:endParaRPr lang="en-US" dirty="0"/>
          </a:p>
          <a:p>
            <a:r>
              <a:rPr lang="en-US" dirty="0"/>
              <a:t>We will also consider any additional project needs as they arise.</a:t>
            </a:r>
          </a:p>
        </p:txBody>
      </p:sp>
      <p:sp>
        <p:nvSpPr>
          <p:cNvPr id="4" name="Slide Number Placeholder 3"/>
          <p:cNvSpPr>
            <a:spLocks noGrp="1"/>
          </p:cNvSpPr>
          <p:nvPr>
            <p:ph type="sldNum" sz="quarter" idx="5"/>
          </p:nvPr>
        </p:nvSpPr>
        <p:spPr/>
        <p:txBody>
          <a:bodyPr/>
          <a:lstStyle/>
          <a:p>
            <a:fld id="{C132B204-301C-4F47-9BE2-549056DB9253}" type="slidenum">
              <a:rPr lang="en-US" smtClean="0"/>
              <a:t>18</a:t>
            </a:fld>
            <a:endParaRPr lang="en-US"/>
          </a:p>
        </p:txBody>
      </p:sp>
    </p:spTree>
    <p:extLst>
      <p:ext uri="{BB962C8B-B14F-4D97-AF65-F5344CB8AC3E}">
        <p14:creationId xmlns:p14="http://schemas.microsoft.com/office/powerpoint/2010/main" val="306881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132B204-301C-4F47-9BE2-549056DB9253}" type="slidenum">
              <a:rPr lang="en-US" smtClean="0"/>
              <a:t>19</a:t>
            </a:fld>
            <a:endParaRPr lang="en-US"/>
          </a:p>
        </p:txBody>
      </p:sp>
    </p:spTree>
    <p:extLst>
      <p:ext uri="{BB962C8B-B14F-4D97-AF65-F5344CB8AC3E}">
        <p14:creationId xmlns:p14="http://schemas.microsoft.com/office/powerpoint/2010/main" val="32073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stakeholders, you are part of the planning process. </a:t>
            </a:r>
            <a:r>
              <a:rPr lang="en-US" sz="1800" dirty="0">
                <a:effectLst/>
                <a:latin typeface="Calibri" panose="020F0502020204030204" pitchFamily="34" charset="0"/>
                <a:ea typeface="Calibri" panose="020F0502020204030204" pitchFamily="34" charset="0"/>
                <a:cs typeface="Calibri" panose="020F0502020204030204" pitchFamily="34" charset="0"/>
              </a:rPr>
              <a:t>All of you come to the table with different perspectives and we want you to share those perspectives with us, and the other members of your group tonight. We also ask you to consider opinions that might differ from yours and stay open-minded. We believe that by working together, and considering a wide-range of perspectives, we can develop solutions that benefit ALL users of US-20.</a:t>
            </a:r>
            <a:endParaRPr lang="en-US" sz="1200" dirty="0"/>
          </a:p>
          <a:p>
            <a:endParaRPr lang="en-US" sz="1200" dirty="0"/>
          </a:p>
          <a:p>
            <a:pPr marL="285750" indent="-285750">
              <a:buFont typeface="Arial" panose="020B0604020202020204" pitchFamily="34" charset="0"/>
              <a:buChar char="•"/>
            </a:pPr>
            <a:r>
              <a:rPr lang="en-US" sz="1200" dirty="0"/>
              <a:t>Today is a time to work with you as stakeholders and to come together and listen to your ideas. </a:t>
            </a:r>
          </a:p>
          <a:p>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2</a:t>
            </a:fld>
            <a:endParaRPr lang="en-US"/>
          </a:p>
        </p:txBody>
      </p:sp>
    </p:spTree>
    <p:extLst>
      <p:ext uri="{BB962C8B-B14F-4D97-AF65-F5344CB8AC3E}">
        <p14:creationId xmlns:p14="http://schemas.microsoft.com/office/powerpoint/2010/main" val="1234169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132B204-301C-4F47-9BE2-549056DB9253}" type="slidenum">
              <a:rPr lang="en-US" smtClean="0"/>
              <a:t>20</a:t>
            </a:fld>
            <a:endParaRPr lang="en-US"/>
          </a:p>
        </p:txBody>
      </p:sp>
    </p:spTree>
    <p:extLst>
      <p:ext uri="{BB962C8B-B14F-4D97-AF65-F5344CB8AC3E}">
        <p14:creationId xmlns:p14="http://schemas.microsoft.com/office/powerpoint/2010/main" val="2702600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Online Meeting</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132B204-301C-4F47-9BE2-549056DB9253}" type="slidenum">
              <a:rPr lang="en-US" smtClean="0"/>
              <a:t>21</a:t>
            </a:fld>
            <a:endParaRPr lang="en-US"/>
          </a:p>
        </p:txBody>
      </p:sp>
    </p:spTree>
    <p:extLst>
      <p:ext uri="{BB962C8B-B14F-4D97-AF65-F5344CB8AC3E}">
        <p14:creationId xmlns:p14="http://schemas.microsoft.com/office/powerpoint/2010/main" val="1007984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of Parking Lot Items</a:t>
            </a:r>
          </a:p>
          <a:p>
            <a:endParaRPr lang="en-US" baseline="0" dirty="0"/>
          </a:p>
          <a:p>
            <a:r>
              <a:rPr lang="en-US" baseline="0" dirty="0"/>
              <a:t>Next Steps: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132B204-301C-4F47-9BE2-549056DB9253}" type="slidenum">
              <a:rPr lang="en-US" smtClean="0"/>
              <a:t>22</a:t>
            </a:fld>
            <a:endParaRPr lang="en-US"/>
          </a:p>
        </p:txBody>
      </p:sp>
    </p:spTree>
    <p:extLst>
      <p:ext uri="{BB962C8B-B14F-4D97-AF65-F5344CB8AC3E}">
        <p14:creationId xmlns:p14="http://schemas.microsoft.com/office/powerpoint/2010/main" val="50929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With the completion of the workshops, we will evaluate each of the proposed alternatives.  Those that are selected to move forward beyond the level 1 screening will be subjected to a more in-depth level of scrutiny.  With the more in-depth evaluation of the alternatives a second level of screening will be made.  At this point we will come back to you and show you what has been evaluated thus far.  This will be followed by a more in-depth 3</a:t>
            </a:r>
            <a:r>
              <a:rPr lang="en-US" baseline="30000" dirty="0"/>
              <a:t>rd</a:t>
            </a:r>
            <a:r>
              <a:rPr lang="en-US" dirty="0"/>
              <a:t> round of screening.  We will present those results to you and the PEL will then be completed.  The environmental documentation NEPA process will begin following that step.  If potential projects, that are common </a:t>
            </a:r>
            <a:r>
              <a:rPr lang="en-US"/>
              <a:t>to all the </a:t>
            </a:r>
            <a:r>
              <a:rPr lang="en-US" dirty="0"/>
              <a:t>alternatives </a:t>
            </a:r>
            <a:r>
              <a:rPr lang="en-US"/>
              <a:t>moving forward, becomes apparent </a:t>
            </a:r>
            <a:r>
              <a:rPr lang="en-US" dirty="0"/>
              <a:t>some projects may move forward as priority projects.</a:t>
            </a:r>
          </a:p>
          <a:p>
            <a:endParaRPr lang="en-US" dirty="0"/>
          </a:p>
          <a:p>
            <a:r>
              <a:rPr lang="en-US" dirty="0"/>
              <a:t>Thank you all for coming and taking part in this workshop.</a:t>
            </a:r>
          </a:p>
        </p:txBody>
      </p:sp>
      <p:sp>
        <p:nvSpPr>
          <p:cNvPr id="4" name="Slide Number Placeholder 3"/>
          <p:cNvSpPr>
            <a:spLocks noGrp="1"/>
          </p:cNvSpPr>
          <p:nvPr>
            <p:ph type="sldNum" sz="quarter" idx="5"/>
          </p:nvPr>
        </p:nvSpPr>
        <p:spPr/>
        <p:txBody>
          <a:bodyPr/>
          <a:lstStyle/>
          <a:p>
            <a:fld id="{C132B204-301C-4F47-9BE2-549056DB9253}" type="slidenum">
              <a:rPr lang="en-US" smtClean="0"/>
              <a:t>23</a:t>
            </a:fld>
            <a:endParaRPr lang="en-US"/>
          </a:p>
        </p:txBody>
      </p:sp>
    </p:spTree>
    <p:extLst>
      <p:ext uri="{BB962C8B-B14F-4D97-AF65-F5344CB8AC3E}">
        <p14:creationId xmlns:p14="http://schemas.microsoft.com/office/powerpoint/2010/main" val="28426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Calibri" panose="020F0502020204030204" pitchFamily="34" charset="0"/>
              </a:rPr>
              <a:t>Due to increasing traffic causing congestion and crashes, improvements are needed to maintain a safe roadway and reliable connection to adjacent communities.</a:t>
            </a:r>
          </a:p>
          <a:p>
            <a:pPr marL="457200" marR="0" lvl="1"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Calibri" panose="020F0502020204030204" pitchFamily="34" charset="0"/>
              </a:rPr>
              <a:t>ITD is conducting a Planning and Environmental Linkages (PEL) process to look at ways to improve US-20. The PEL is essentially a planning process that helps ITD develop, refine, and screen potential alternatives. The PEL will help ITD go into the National Environmental Policy Act (or NEPA) process in a better position to complete an Environmental Evaluation because alternatives will already have been developed and screened. That means instead of 100 alternatives, ITD can focus on one or two that are feasible. Public involvement is an important part of both the PEL and the NEPA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Calibri" panose="020F0502020204030204" pitchFamily="34" charset="0"/>
              </a:rPr>
              <a:t>We presented a description of the PEL process at the public involvement meetings held in October.  If you are curious or want more detailed information about the PEL and NEPA processes, we would be happy to discuss it further with you or you can go to the Federal Highway Administration website.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https://www.environment.fhwa.dot.gov/nepa/nepa_projDev.aspx</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3</a:t>
            </a:fld>
            <a:endParaRPr lang="en-US"/>
          </a:p>
        </p:txBody>
      </p:sp>
    </p:spTree>
    <p:extLst>
      <p:ext uri="{BB962C8B-B14F-4D97-AF65-F5344CB8AC3E}">
        <p14:creationId xmlns:p14="http://schemas.microsoft.com/office/powerpoint/2010/main" val="105083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 each of your tables there are maps of US-20.</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W</a:t>
            </a:r>
            <a:r>
              <a:rPr lang="en-US" sz="1800" dirty="0">
                <a:effectLst/>
                <a:latin typeface="Calibri" panose="020F0502020204030204" pitchFamily="34" charset="0"/>
                <a:ea typeface="Calibri" panose="020F0502020204030204" pitchFamily="34" charset="0"/>
                <a:cs typeface="Times New Roman" panose="02020603050405020304" pitchFamily="18" charset="0"/>
              </a:rPr>
              <a:t>e want you to use those maps to identify potential solutions we should consider.</a:t>
            </a:r>
          </a:p>
          <a:p>
            <a:pPr marL="457200" marR="0" lvl="1"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Facilitators will help record your ideas and will help keep the conversation flowing but, each of YOU are responsible for what is developed at your table. Please share your best ideas to help contribute to the conversation. </a:t>
            </a:r>
          </a:p>
          <a:p>
            <a:pPr marL="742950" marR="0" lvl="1" indent="-285750">
              <a:lnSpc>
                <a:spcPct val="107000"/>
              </a:lnSpc>
              <a:spcBef>
                <a:spcPts val="0"/>
              </a:spcBef>
              <a:spcAft>
                <a:spcPts val="0"/>
              </a:spcAft>
              <a:buFont typeface="+mj-lt"/>
              <a:buAutoNum type="alpha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have subject matter experts here who are available to answer technical questions. </a:t>
            </a:r>
          </a:p>
          <a:p>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4</a:t>
            </a:fld>
            <a:endParaRPr lang="en-US"/>
          </a:p>
        </p:txBody>
      </p:sp>
    </p:spTree>
    <p:extLst>
      <p:ext uri="{BB962C8B-B14F-4D97-AF65-F5344CB8AC3E}">
        <p14:creationId xmlns:p14="http://schemas.microsoft.com/office/powerpoint/2010/main" val="178878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we would like to share with you some of the topics and comments we have heard thus far.  A summary of comments received has been posted on the project website and was also sent out December 1</a:t>
            </a:r>
            <a:r>
              <a:rPr lang="en-US" baseline="30000" dirty="0"/>
              <a:t>st</a:t>
            </a:r>
            <a:r>
              <a:rPr lang="en-US" dirty="0"/>
              <a:t> on constant contact email.  Some of the general topics that have come up include:</a:t>
            </a:r>
          </a:p>
        </p:txBody>
      </p:sp>
      <p:sp>
        <p:nvSpPr>
          <p:cNvPr id="4" name="Slide Number Placeholder 3"/>
          <p:cNvSpPr>
            <a:spLocks noGrp="1"/>
          </p:cNvSpPr>
          <p:nvPr>
            <p:ph type="sldNum" sz="quarter" idx="5"/>
          </p:nvPr>
        </p:nvSpPr>
        <p:spPr/>
        <p:txBody>
          <a:bodyPr/>
          <a:lstStyle/>
          <a:p>
            <a:fld id="{C132B204-301C-4F47-9BE2-549056DB9253}" type="slidenum">
              <a:rPr lang="en-US" smtClean="0"/>
              <a:t>5</a:t>
            </a:fld>
            <a:endParaRPr lang="en-US"/>
          </a:p>
        </p:txBody>
      </p:sp>
    </p:spTree>
    <p:extLst>
      <p:ext uri="{BB962C8B-B14F-4D97-AF65-F5344CB8AC3E}">
        <p14:creationId xmlns:p14="http://schemas.microsoft.com/office/powerpoint/2010/main" val="314124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comments that we have gathered, there were 19 comments relating to </a:t>
            </a:r>
            <a:r>
              <a:rPr lang="en-US" b="1" dirty="0"/>
              <a:t>access</a:t>
            </a:r>
            <a:r>
              <a:rPr lang="en-US" dirty="0"/>
              <a:t>:</a:t>
            </a:r>
          </a:p>
          <a:p>
            <a:endParaRPr lang="en-US" dirty="0"/>
          </a:p>
          <a:p>
            <a:r>
              <a:rPr lang="en-US" dirty="0"/>
              <a:t>While it's too early in the process to know if access might change, depending on the alternatives developed, access management could be needed to limit and separate conflict points on the highway. </a:t>
            </a:r>
          </a:p>
          <a:p>
            <a:endParaRPr lang="en-US" dirty="0"/>
          </a:p>
          <a:p>
            <a:r>
              <a:rPr lang="en-US" dirty="0"/>
              <a:t>Access management is vital to protect and maintain the public’s safety and welfare and meet the needs for the traveling public </a:t>
            </a:r>
          </a:p>
          <a:p>
            <a:endParaRPr lang="en-US" dirty="0"/>
          </a:p>
          <a:p>
            <a:r>
              <a:rPr lang="en-US" dirty="0"/>
              <a:t>There were 5 general comments concerning access.  There was one specific location where there were several comments.  There were 14 comments on Ashton Hill:</a:t>
            </a:r>
          </a:p>
          <a:p>
            <a:endParaRPr lang="en-US" dirty="0"/>
          </a:p>
          <a:p>
            <a:r>
              <a:rPr lang="en-US" dirty="0"/>
              <a:t>The goal of the alternative development is to improve safety on US-20. With that in mind, ITD will look at alternatives that include design features that improve safety for those who access homes near Ashton Hill. </a:t>
            </a:r>
          </a:p>
          <a:p>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6</a:t>
            </a:fld>
            <a:endParaRPr lang="en-US"/>
          </a:p>
        </p:txBody>
      </p:sp>
    </p:spTree>
    <p:extLst>
      <p:ext uri="{BB962C8B-B14F-4D97-AF65-F5344CB8AC3E}">
        <p14:creationId xmlns:p14="http://schemas.microsoft.com/office/powerpoint/2010/main" val="330896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PEL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purpose and need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well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freight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also common concerns.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Developing the Draft Purpose and Need is an important part of the PEL process.  Your input will help to shape the purpose and need of this process.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the Federal Highway Administration (FHWA), virtually everything manufactured, bought, or consumed in the United States at some point is transported by truck. ITD does not have the authority to restrict trucks from US-20.  US-20 is a Federal Highway that provides services for many different users.  Alternatives developed as part of the PEL process will look at ways to provide a safe roadway for all travelers.</a:t>
            </a:r>
            <a:endParaRPr lang="en-US" dirty="0"/>
          </a:p>
        </p:txBody>
      </p:sp>
      <p:sp>
        <p:nvSpPr>
          <p:cNvPr id="4" name="Slide Number Placeholder 3"/>
          <p:cNvSpPr>
            <a:spLocks noGrp="1"/>
          </p:cNvSpPr>
          <p:nvPr>
            <p:ph type="sldNum" sz="quarter" idx="5"/>
          </p:nvPr>
        </p:nvSpPr>
        <p:spPr/>
        <p:txBody>
          <a:bodyPr/>
          <a:lstStyle/>
          <a:p>
            <a:fld id="{C132B204-301C-4F47-9BE2-549056DB9253}" type="slidenum">
              <a:rPr lang="en-US" smtClean="0"/>
              <a:t>7</a:t>
            </a:fld>
            <a:endParaRPr lang="en-US"/>
          </a:p>
        </p:txBody>
      </p:sp>
    </p:spTree>
    <p:extLst>
      <p:ext uri="{BB962C8B-B14F-4D97-AF65-F5344CB8AC3E}">
        <p14:creationId xmlns:p14="http://schemas.microsoft.com/office/powerpoint/2010/main" val="313400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t>Realignment of US-20 near Ashton. (10)   </a:t>
            </a:r>
            <a:r>
              <a:rPr lang="en-US" sz="1800" dirty="0">
                <a:effectLst/>
                <a:latin typeface="Calibri" panose="020F0502020204030204" pitchFamily="34" charset="0"/>
                <a:ea typeface="Calibri" panose="020F0502020204030204" pitchFamily="34" charset="0"/>
                <a:cs typeface="Times New Roman" panose="02020603050405020304" pitchFamily="18" charset="0"/>
              </a:rPr>
              <a:t>A range of alternatives will be considered as part of the US-20 Ashton to SH-87 JCT PEL. It is possible that alternatives will include routes that have potential realignment around Ashton.</a:t>
            </a:r>
          </a:p>
          <a:p>
            <a:r>
              <a:rPr lang="en-US" sz="1800" b="1" u="sng" dirty="0"/>
              <a:t>New alignment suggestions. (5)  </a:t>
            </a:r>
            <a:r>
              <a:rPr lang="en-US" sz="1800" b="0" u="none" dirty="0"/>
              <a:t>There were also comments on suggestions for other alignment changes.</a:t>
            </a:r>
            <a:endParaRPr lang="en-US" sz="1800" b="1" u="sng" dirty="0"/>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t>Potential four lane roadway.  (18) Adding passing lanes and turn lanes ( 9 )   </a:t>
            </a:r>
            <a:r>
              <a:rPr lang="en-US" sz="1800" dirty="0">
                <a:effectLst/>
                <a:latin typeface="Calibri" panose="020F0502020204030204" pitchFamily="34" charset="0"/>
                <a:ea typeface="Calibri" panose="020F0502020204030204" pitchFamily="34" charset="0"/>
                <a:cs typeface="Times New Roman" panose="02020603050405020304" pitchFamily="18" charset="0"/>
              </a:rPr>
              <a:t>ITD will develop a wide range of alternatives to improve safety on US-20. Some of the alternatives may include different lane configurations than what currently exists on the highway. Today is another opportunity to give input and contribute to the range of alternatives developed.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32B204-301C-4F47-9BE2-549056DB9253}" type="slidenum">
              <a:rPr lang="en-US" smtClean="0"/>
              <a:t>8</a:t>
            </a:fld>
            <a:endParaRPr lang="en-US"/>
          </a:p>
        </p:txBody>
      </p:sp>
    </p:spTree>
    <p:extLst>
      <p:ext uri="{BB962C8B-B14F-4D97-AF65-F5344CB8AC3E}">
        <p14:creationId xmlns:p14="http://schemas.microsoft.com/office/powerpoint/2010/main" val="411076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Many expressed their desire that there be coordination with elected officials and other resource agencies.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ITD has already begun to engage a wide range of stakeholders interested in this corridor to determine how the corridor can be improved to best serve all users. We have met with the County Commissioners as well as several resource agencies with interest in this corridor.</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Public input will be an important part of the decision-making process and will be balanced with technical information and engineering best-practices. Project decisions will incorporate a data-driven process, meaning the team will include scientific data to develop and screen alternatives.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32B204-301C-4F47-9BE2-549056DB9253}" type="slidenum">
              <a:rPr lang="en-US" smtClean="0"/>
              <a:t>9</a:t>
            </a:fld>
            <a:endParaRPr lang="en-US"/>
          </a:p>
        </p:txBody>
      </p:sp>
    </p:spTree>
    <p:extLst>
      <p:ext uri="{BB962C8B-B14F-4D97-AF65-F5344CB8AC3E}">
        <p14:creationId xmlns:p14="http://schemas.microsoft.com/office/powerpoint/2010/main" val="246624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2" name="Title 1"/>
          <p:cNvSpPr>
            <a:spLocks noGrp="1"/>
          </p:cNvSpPr>
          <p:nvPr>
            <p:ph type="ctrTitle"/>
          </p:nvPr>
        </p:nvSpPr>
        <p:spPr>
          <a:xfrm>
            <a:off x="685800" y="2333848"/>
            <a:ext cx="7772400" cy="2387600"/>
          </a:xfrm>
        </p:spPr>
        <p:txBody>
          <a:bodyPr anchor="b">
            <a:norm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96686" y="4740953"/>
            <a:ext cx="7818664" cy="1655762"/>
          </a:xfrm>
        </p:spPr>
        <p:txBody>
          <a:bodyPr>
            <a:normAutofit/>
          </a:bodyPr>
          <a:lstStyle>
            <a:lvl1pPr marL="0" indent="0" algn="ct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026400" y="6356351"/>
            <a:ext cx="488950" cy="365125"/>
          </a:xfrm>
        </p:spPr>
        <p:txBody>
          <a:bodyPr/>
          <a:lstStyle>
            <a:lvl1pPr>
              <a:defRPr>
                <a:solidFill>
                  <a:schemeClr val="bg1"/>
                </a:solidFill>
              </a:defRPr>
            </a:lvl1pPr>
          </a:lstStyle>
          <a:p>
            <a:fld id="{3D46EECE-B88B-4A4A-9A09-ED9127E550A8}" type="slidenum">
              <a:rPr lang="en-US" smtClean="0"/>
              <a:pPr/>
              <a:t>‹#›</a:t>
            </a:fld>
            <a:endParaRPr lang="en-US" dirty="0"/>
          </a:p>
        </p:txBody>
      </p:sp>
    </p:spTree>
    <p:extLst>
      <p:ext uri="{BB962C8B-B14F-4D97-AF65-F5344CB8AC3E}">
        <p14:creationId xmlns:p14="http://schemas.microsoft.com/office/powerpoint/2010/main" val="344458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28483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73523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89314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78067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4833261"/>
            <a:ext cx="3744912" cy="1197884"/>
          </a:xfrm>
        </p:spPr>
        <p:txBody>
          <a:bodyPr anchor="b">
            <a:no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470400" y="5201786"/>
            <a:ext cx="4141788" cy="661308"/>
          </a:xfrm>
        </p:spPr>
        <p:txBody>
          <a:bodyPr>
            <a:noAutofit/>
          </a:bodyPr>
          <a:lstStyle>
            <a:lvl1pPr marL="0" indent="0">
              <a:buNone/>
              <a:defRPr sz="2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41784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8265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1585"/>
            <a:ext cx="7886700" cy="737960"/>
          </a:xfrm>
        </p:spPr>
        <p:txBody>
          <a:bodyPr/>
          <a:lstStyle/>
          <a:p>
            <a:r>
              <a:rPr lang="en-US" dirty="0"/>
              <a:t>Click to edit Master title style</a:t>
            </a:r>
          </a:p>
        </p:txBody>
      </p:sp>
      <p:sp>
        <p:nvSpPr>
          <p:cNvPr id="3" name="Text Placeholder 2"/>
          <p:cNvSpPr>
            <a:spLocks noGrp="1"/>
          </p:cNvSpPr>
          <p:nvPr>
            <p:ph type="body" idx="1"/>
          </p:nvPr>
        </p:nvSpPr>
        <p:spPr>
          <a:xfrm>
            <a:off x="629842" y="1113293"/>
            <a:ext cx="3868340" cy="823912"/>
          </a:xfrm>
        </p:spPr>
        <p:txBody>
          <a:bodyPr anchor="b"/>
          <a:lstStyle>
            <a:lvl1pPr marL="0" indent="0">
              <a:buNone/>
              <a:defRPr sz="2400" b="1"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1976439"/>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113293"/>
            <a:ext cx="3887391" cy="823912"/>
          </a:xfrm>
        </p:spPr>
        <p:txBody>
          <a:bodyPr anchor="b"/>
          <a:lstStyle>
            <a:lvl1pPr marL="0" indent="0">
              <a:buNone/>
              <a:defRPr sz="2400" b="1"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76439"/>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93716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376014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232996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46EECE-B88B-4A4A-9A09-ED9127E550A8}" type="slidenum">
              <a:rPr lang="en-US" smtClean="0"/>
              <a:t>‹#›</a:t>
            </a:fld>
            <a:endParaRPr lang="en-US"/>
          </a:p>
        </p:txBody>
      </p:sp>
      <p:sp>
        <p:nvSpPr>
          <p:cNvPr id="2" name="Rectangle 1"/>
          <p:cNvSpPr/>
          <p:nvPr userDrawn="1"/>
        </p:nvSpPr>
        <p:spPr>
          <a:xfrm>
            <a:off x="0" y="0"/>
            <a:ext cx="5820229" cy="6241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91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46EECE-B88B-4A4A-9A09-ED9127E550A8}" type="slidenum">
              <a:rPr lang="en-US" smtClean="0"/>
              <a:t>‹#›</a:t>
            </a:fld>
            <a:endParaRPr lang="en-US"/>
          </a:p>
        </p:txBody>
      </p:sp>
    </p:spTree>
    <p:extLst>
      <p:ext uri="{BB962C8B-B14F-4D97-AF65-F5344CB8AC3E}">
        <p14:creationId xmlns:p14="http://schemas.microsoft.com/office/powerpoint/2010/main" val="363418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250031"/>
            <a:ext cx="7886700" cy="8945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44588"/>
            <a:ext cx="7886700" cy="5032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32919" y="6356351"/>
            <a:ext cx="2057400" cy="365125"/>
          </a:xfrm>
          <a:prstGeom prst="rect">
            <a:avLst/>
          </a:prstGeom>
        </p:spPr>
        <p:txBody>
          <a:bodyPr vert="horz" lIns="91440" tIns="45720" rIns="91440" bIns="45720" rtlCol="0" anchor="ctr"/>
          <a:lstStyle>
            <a:lvl1pPr algn="l">
              <a:defRPr sz="1600" b="1">
                <a:solidFill>
                  <a:schemeClr val="bg1"/>
                </a:solidFill>
              </a:defRPr>
            </a:lvl1pPr>
          </a:lstStyle>
          <a:p>
            <a:fld id="{3D46EECE-B88B-4A4A-9A09-ED9127E550A8}" type="slidenum">
              <a:rPr lang="en-US" smtClean="0"/>
              <a:pPr/>
              <a:t>‹#›</a:t>
            </a:fld>
            <a:endParaRPr lang="en-US" dirty="0"/>
          </a:p>
        </p:txBody>
      </p:sp>
    </p:spTree>
    <p:extLst>
      <p:ext uri="{BB962C8B-B14F-4D97-AF65-F5344CB8AC3E}">
        <p14:creationId xmlns:p14="http://schemas.microsoft.com/office/powerpoint/2010/main" val="33023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539" userDrawn="1">
          <p15:clr>
            <a:srgbClr val="F26B43"/>
          </p15:clr>
        </p15:guide>
        <p15:guide id="4" orient="horz" pos="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7.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nvironment.fhwa.dot.gov/nepa/nepa_projDev.aspx" TargetMode="External"/><Relationship Id="rId5" Type="http://schemas.openxmlformats.org/officeDocument/2006/relationships/image" Target="../media/image7.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7.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kern="1400" spc="-5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PEL </a:t>
            </a:r>
            <a:br>
              <a:rPr lang="en-US" sz="4800" kern="1400" spc="-5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4800" kern="1400" spc="-5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Alternative Workshop</a:t>
            </a:r>
            <a:endParaRPr lang="en-US" dirty="0"/>
          </a:p>
        </p:txBody>
      </p:sp>
      <p:sp>
        <p:nvSpPr>
          <p:cNvPr id="3" name="Subtitle 2"/>
          <p:cNvSpPr>
            <a:spLocks noGrp="1"/>
          </p:cNvSpPr>
          <p:nvPr>
            <p:ph type="subTitle" idx="1"/>
          </p:nvPr>
        </p:nvSpPr>
        <p:spPr/>
        <p:txBody>
          <a:bodyPr/>
          <a:lstStyle/>
          <a:p>
            <a:r>
              <a:rPr lang="en-US" dirty="0"/>
              <a:t>December 2021</a:t>
            </a:r>
          </a:p>
        </p:txBody>
      </p:sp>
      <p:pic>
        <p:nvPicPr>
          <p:cNvPr id="4" name="Picture 3" descr="Graphical user interface, application&#10;&#10;Description automatically generated">
            <a:extLst>
              <a:ext uri="{FF2B5EF4-FFF2-40B4-BE49-F238E27FC236}">
                <a16:creationId xmlns:a16="http://schemas.microsoft.com/office/drawing/2014/main" id="{6C724494-3B12-4D14-8093-A6CCCD7CBD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87306" y="550889"/>
            <a:ext cx="4765775" cy="1432946"/>
          </a:xfrm>
          <a:prstGeom prst="rect">
            <a:avLst/>
          </a:prstGeom>
        </p:spPr>
      </p:pic>
      <p:pic>
        <p:nvPicPr>
          <p:cNvPr id="6" name="Picture 5" descr="Logo, company name&#10;&#10;Description automatically generated">
            <a:extLst>
              <a:ext uri="{FF2B5EF4-FFF2-40B4-BE49-F238E27FC236}">
                <a16:creationId xmlns:a16="http://schemas.microsoft.com/office/drawing/2014/main" id="{1B93F4F8-C0F4-42D4-A91F-E2FB1BF27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72" y="2333848"/>
            <a:ext cx="1433480" cy="1433480"/>
          </a:xfrm>
          <a:prstGeom prst="rect">
            <a:avLst/>
          </a:prstGeom>
        </p:spPr>
      </p:pic>
    </p:spTree>
    <p:extLst>
      <p:ext uri="{BB962C8B-B14F-4D97-AF65-F5344CB8AC3E}">
        <p14:creationId xmlns:p14="http://schemas.microsoft.com/office/powerpoint/2010/main" val="21305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27545"/>
            <a:ext cx="7886700" cy="1103512"/>
          </a:xfrm>
        </p:spPr>
        <p:txBody>
          <a:bodyPr>
            <a:noAutofit/>
          </a:bodyPr>
          <a:lstStyle/>
          <a:p>
            <a:pPr marL="0" indent="0">
              <a:buNone/>
            </a:pPr>
            <a:r>
              <a:rPr lang="en-US" sz="3200" dirty="0"/>
              <a:t>Thoughts and ideas relating to wildlife safety/collisions (46):</a:t>
            </a:r>
          </a:p>
          <a:p>
            <a:pPr marL="0" indent="0">
              <a:buNone/>
            </a:pPr>
            <a:endParaRPr lang="en-US" sz="3200" dirty="0"/>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289057" y="1375920"/>
            <a:ext cx="7886700"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What we have heard so far</a:t>
            </a:r>
          </a:p>
        </p:txBody>
      </p:sp>
      <p:sp>
        <p:nvSpPr>
          <p:cNvPr id="8" name="Content Placeholder 2">
            <a:extLst>
              <a:ext uri="{FF2B5EF4-FFF2-40B4-BE49-F238E27FC236}">
                <a16:creationId xmlns:a16="http://schemas.microsoft.com/office/drawing/2014/main" id="{F08BB292-8DE0-4C53-8528-69952B9779E5}"/>
              </a:ext>
            </a:extLst>
          </p:cNvPr>
          <p:cNvSpPr txBox="1">
            <a:spLocks/>
          </p:cNvSpPr>
          <p:nvPr/>
        </p:nvSpPr>
        <p:spPr>
          <a:xfrm>
            <a:off x="628650" y="3315005"/>
            <a:ext cx="7886700" cy="1593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Mostly concerned with protecting wildlife and reducing crashes. </a:t>
            </a:r>
          </a:p>
          <a:p>
            <a:r>
              <a:rPr lang="en-US" sz="3200" dirty="0"/>
              <a:t>Three comments were opposed to wildlife overpasses.</a:t>
            </a:r>
          </a:p>
          <a:p>
            <a:pPr marL="0" indent="0">
              <a:buNone/>
            </a:pPr>
            <a:endParaRPr lang="en-US" sz="3200" dirty="0"/>
          </a:p>
          <a:p>
            <a:pPr marL="0" indent="0">
              <a:buFont typeface="Arial" panose="020B0604020202020204" pitchFamily="34" charset="0"/>
              <a:buNone/>
            </a:pPr>
            <a:endParaRPr lang="en-US" sz="3200" dirty="0"/>
          </a:p>
        </p:txBody>
      </p:sp>
      <p:pic>
        <p:nvPicPr>
          <p:cNvPr id="9" name="Picture 8" descr="Logo, company name&#10;&#10;Description automatically generated">
            <a:extLst>
              <a:ext uri="{FF2B5EF4-FFF2-40B4-BE49-F238E27FC236}">
                <a16:creationId xmlns:a16="http://schemas.microsoft.com/office/drawing/2014/main" id="{3F9BF4E1-EC6E-400B-9713-645B5BA0C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38721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2365247" y="368149"/>
            <a:ext cx="5810509"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IDFG: Deer and Elk</a:t>
            </a:r>
          </a:p>
        </p:txBody>
      </p:sp>
      <p:sp>
        <p:nvSpPr>
          <p:cNvPr id="4" name="Content Placeholder 3">
            <a:extLst>
              <a:ext uri="{FF2B5EF4-FFF2-40B4-BE49-F238E27FC236}">
                <a16:creationId xmlns:a16="http://schemas.microsoft.com/office/drawing/2014/main" id="{0A3CFB28-CC9C-4D94-9053-3B1D8522A712}"/>
              </a:ext>
            </a:extLst>
          </p:cNvPr>
          <p:cNvSpPr>
            <a:spLocks noGrp="1"/>
          </p:cNvSpPr>
          <p:nvPr>
            <p:ph idx="1"/>
          </p:nvPr>
        </p:nvSpPr>
        <p:spPr/>
        <p:txBody>
          <a:bodyPr/>
          <a:lstStyle/>
          <a:p>
            <a:endParaRPr lang="en-US"/>
          </a:p>
        </p:txBody>
      </p:sp>
      <p:pic>
        <p:nvPicPr>
          <p:cNvPr id="8" name="Picture 7" descr="Logo, company name&#10;&#10;Description automatically generated">
            <a:extLst>
              <a:ext uri="{FF2B5EF4-FFF2-40B4-BE49-F238E27FC236}">
                <a16:creationId xmlns:a16="http://schemas.microsoft.com/office/drawing/2014/main" id="{BF2509BB-C653-458C-AF5A-E3B7E4F46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19803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A2F2344-5159-4F2C-9726-37487C37AB70}"/>
              </a:ext>
            </a:extLst>
          </p:cNvPr>
          <p:cNvSpPr>
            <a:spLocks noGrp="1"/>
          </p:cNvSpPr>
          <p:nvPr>
            <p:ph idx="1"/>
          </p:nvPr>
        </p:nvSpPr>
        <p:spPr/>
        <p:txBody>
          <a:bodyPr/>
          <a:lstStyle/>
          <a:p>
            <a:endParaRPr lang="en-US" dirty="0"/>
          </a:p>
        </p:txBody>
      </p:sp>
      <p:pic>
        <p:nvPicPr>
          <p:cNvPr id="12" name="Picture 11">
            <a:extLst>
              <a:ext uri="{FF2B5EF4-FFF2-40B4-BE49-F238E27FC236}">
                <a16:creationId xmlns:a16="http://schemas.microsoft.com/office/drawing/2014/main" id="{A1B2FBEF-1A87-4D6A-9417-CA4FBB41344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155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B692F1E-C535-4A66-A568-4A7273A23C73}"/>
              </a:ext>
            </a:extLst>
          </p:cNvPr>
          <p:cNvPicPr>
            <a:picLocks noGrp="1" noChangeAspect="1"/>
          </p:cNvPicPr>
          <p:nvPr>
            <p:ph idx="1"/>
          </p:nvPr>
        </p:nvPicPr>
        <p:blipFill>
          <a:blip r:embed="rId3"/>
          <a:stretch>
            <a:fillRect/>
          </a:stretch>
        </p:blipFill>
        <p:spPr>
          <a:xfrm>
            <a:off x="0" y="0"/>
            <a:ext cx="9144000" cy="6858000"/>
          </a:xfrm>
        </p:spPr>
      </p:pic>
    </p:spTree>
    <p:extLst>
      <p:ext uri="{BB962C8B-B14F-4D97-AF65-F5344CB8AC3E}">
        <p14:creationId xmlns:p14="http://schemas.microsoft.com/office/powerpoint/2010/main" val="150975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77" y="2027545"/>
            <a:ext cx="7886700" cy="3176895"/>
          </a:xfrm>
        </p:spPr>
        <p:txBody>
          <a:bodyPr>
            <a:noAutofit/>
          </a:bodyPr>
          <a:lstStyle/>
          <a:p>
            <a:pPr marL="0" indent="0">
              <a:buNone/>
            </a:pPr>
            <a:r>
              <a:rPr lang="en-US" sz="3200" dirty="0"/>
              <a:t>Thoughts and ideas relating to roadway maintenance and operations:</a:t>
            </a:r>
          </a:p>
          <a:p>
            <a:r>
              <a:rPr lang="en-US" sz="3200" dirty="0"/>
              <a:t>Roadside tree removal. (5)</a:t>
            </a:r>
          </a:p>
          <a:p>
            <a:r>
              <a:rPr lang="en-US" sz="3200" dirty="0"/>
              <a:t>Improved signage. (5)</a:t>
            </a:r>
          </a:p>
          <a:p>
            <a:r>
              <a:rPr lang="en-US" sz="3200" dirty="0"/>
              <a:t>Enforcement. (9)</a:t>
            </a:r>
          </a:p>
          <a:p>
            <a:r>
              <a:rPr lang="en-US" sz="3200" dirty="0"/>
              <a:t>Speed. (9)</a:t>
            </a:r>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289057" y="1334792"/>
            <a:ext cx="7886700"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What we have heard so far</a:t>
            </a:r>
          </a:p>
        </p:txBody>
      </p:sp>
      <p:sp>
        <p:nvSpPr>
          <p:cNvPr id="8" name="Content Placeholder 2">
            <a:extLst>
              <a:ext uri="{FF2B5EF4-FFF2-40B4-BE49-F238E27FC236}">
                <a16:creationId xmlns:a16="http://schemas.microsoft.com/office/drawing/2014/main" id="{F08BB292-8DE0-4C53-8528-69952B9779E5}"/>
              </a:ext>
            </a:extLst>
          </p:cNvPr>
          <p:cNvSpPr txBox="1">
            <a:spLocks/>
          </p:cNvSpPr>
          <p:nvPr/>
        </p:nvSpPr>
        <p:spPr>
          <a:xfrm>
            <a:off x="628650" y="3552106"/>
            <a:ext cx="7886700" cy="1103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p:pic>
        <p:nvPicPr>
          <p:cNvPr id="9" name="Picture 8" descr="Logo, company name&#10;&#10;Description automatically generated">
            <a:extLst>
              <a:ext uri="{FF2B5EF4-FFF2-40B4-BE49-F238E27FC236}">
                <a16:creationId xmlns:a16="http://schemas.microsoft.com/office/drawing/2014/main" id="{C3D4DD73-B34D-40FF-A7DA-3DAB9CBC34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49112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3304"/>
            <a:ext cx="7886700" cy="894557"/>
          </a:xfrm>
        </p:spPr>
        <p:txBody>
          <a:bodyPr/>
          <a:lstStyle/>
          <a:p>
            <a:r>
              <a:rPr lang="en-US" dirty="0"/>
              <a:t>“Parking Lot” items	</a:t>
            </a:r>
          </a:p>
        </p:txBody>
      </p:sp>
      <p:sp>
        <p:nvSpPr>
          <p:cNvPr id="3" name="Content Placeholder 2"/>
          <p:cNvSpPr>
            <a:spLocks noGrp="1"/>
          </p:cNvSpPr>
          <p:nvPr>
            <p:ph idx="1"/>
          </p:nvPr>
        </p:nvSpPr>
        <p:spPr>
          <a:xfrm>
            <a:off x="808074" y="2392326"/>
            <a:ext cx="7707276" cy="3784637"/>
          </a:xfrm>
        </p:spPr>
        <p:txBody>
          <a:bodyPr/>
          <a:lstStyle/>
          <a:p>
            <a:r>
              <a:rPr lang="en-US" dirty="0"/>
              <a:t>The purpose of this workshop is to have you identify potential solutions that should be considered.</a:t>
            </a:r>
          </a:p>
          <a:p>
            <a:r>
              <a:rPr lang="en-US" dirty="0"/>
              <a:t>We ask that everyone be respectful of others thoughts and ideas.</a:t>
            </a:r>
          </a:p>
          <a:p>
            <a:endParaRPr lang="en-US" dirty="0"/>
          </a:p>
        </p:txBody>
      </p:sp>
      <p:pic>
        <p:nvPicPr>
          <p:cNvPr id="4" name="Picture 3" descr="Logo, company name&#10;&#10;Description automatically generated">
            <a:extLst>
              <a:ext uri="{FF2B5EF4-FFF2-40B4-BE49-F238E27FC236}">
                <a16:creationId xmlns:a16="http://schemas.microsoft.com/office/drawing/2014/main" id="{DC819452-BC50-402A-B0CA-A0BE3A0E1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F0ACE4E-DB7F-428C-A83D-64E9928F100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6" name="Title 1">
            <a:extLst>
              <a:ext uri="{FF2B5EF4-FFF2-40B4-BE49-F238E27FC236}">
                <a16:creationId xmlns:a16="http://schemas.microsoft.com/office/drawing/2014/main" id="{0A004843-2194-497A-A614-453C92215103}"/>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Tree>
    <p:extLst>
      <p:ext uri="{BB962C8B-B14F-4D97-AF65-F5344CB8AC3E}">
        <p14:creationId xmlns:p14="http://schemas.microsoft.com/office/powerpoint/2010/main" val="140282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46" y="1258640"/>
            <a:ext cx="3238089" cy="783622"/>
          </a:xfrm>
        </p:spPr>
        <p:txBody>
          <a:bodyPr>
            <a:noAutofit/>
          </a:bodyPr>
          <a:lstStyle/>
          <a:p>
            <a:pPr marL="0" indent="0">
              <a:buNone/>
            </a:pPr>
            <a:r>
              <a:rPr lang="en-US" sz="3200" b="1" dirty="0"/>
              <a:t>What is next?</a:t>
            </a:r>
          </a:p>
          <a:p>
            <a:pPr marL="0" indent="0">
              <a:buNone/>
            </a:pPr>
            <a:endParaRPr lang="en-US" sz="3200" dirty="0"/>
          </a:p>
          <a:p>
            <a:pPr marL="0" indent="0">
              <a:buNone/>
            </a:pPr>
            <a:endParaRPr lang="en-US" sz="3200" dirty="0"/>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8" name="Content Placeholder 2">
            <a:extLst>
              <a:ext uri="{FF2B5EF4-FFF2-40B4-BE49-F238E27FC236}">
                <a16:creationId xmlns:a16="http://schemas.microsoft.com/office/drawing/2014/main" id="{1C4DB4A7-ABBE-4BDA-AA79-A28F16893391}"/>
              </a:ext>
            </a:extLst>
          </p:cNvPr>
          <p:cNvSpPr txBox="1">
            <a:spLocks/>
          </p:cNvSpPr>
          <p:nvPr/>
        </p:nvSpPr>
        <p:spPr>
          <a:xfrm>
            <a:off x="450846" y="3623558"/>
            <a:ext cx="4121153" cy="18800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Alternative development, refinement and evaluation.</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pic>
        <p:nvPicPr>
          <p:cNvPr id="5" name="Picture 4">
            <a:extLst>
              <a:ext uri="{FF2B5EF4-FFF2-40B4-BE49-F238E27FC236}">
                <a16:creationId xmlns:a16="http://schemas.microsoft.com/office/drawing/2014/main" id="{3A3BAE32-ED8F-47D0-A7F9-17D0E0A96A7D}"/>
              </a:ext>
            </a:extLst>
          </p:cNvPr>
          <p:cNvPicPr>
            <a:picLocks noChangeAspect="1"/>
          </p:cNvPicPr>
          <p:nvPr/>
        </p:nvPicPr>
        <p:blipFill>
          <a:blip r:embed="rId4"/>
          <a:stretch>
            <a:fillRect/>
          </a:stretch>
        </p:blipFill>
        <p:spPr>
          <a:xfrm>
            <a:off x="3352800" y="1476710"/>
            <a:ext cx="5649375" cy="3886122"/>
          </a:xfrm>
          <a:prstGeom prst="rect">
            <a:avLst/>
          </a:prstGeom>
        </p:spPr>
      </p:pic>
      <p:pic>
        <p:nvPicPr>
          <p:cNvPr id="9" name="Picture 8" descr="Logo, company name&#10;&#10;Description automatically generated">
            <a:extLst>
              <a:ext uri="{FF2B5EF4-FFF2-40B4-BE49-F238E27FC236}">
                <a16:creationId xmlns:a16="http://schemas.microsoft.com/office/drawing/2014/main" id="{087EF2D8-3051-4DF5-BE22-887E8C08D8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918" y="217917"/>
            <a:ext cx="938922" cy="938922"/>
          </a:xfrm>
          <a:prstGeom prst="rect">
            <a:avLst/>
          </a:prstGeom>
        </p:spPr>
      </p:pic>
    </p:spTree>
    <p:extLst>
      <p:ext uri="{BB962C8B-B14F-4D97-AF65-F5344CB8AC3E}">
        <p14:creationId xmlns:p14="http://schemas.microsoft.com/office/powerpoint/2010/main" val="282554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EB9874-91AE-48C2-8C84-08CCE20A9D86}" type="slidenum">
              <a:rPr lang="en-US" smtClean="0"/>
              <a:pPr/>
              <a:t>17</a:t>
            </a:fld>
            <a:endParaRPr lang="en-US"/>
          </a:p>
        </p:txBody>
      </p:sp>
      <p:sp>
        <p:nvSpPr>
          <p:cNvPr id="2" name="Title 1"/>
          <p:cNvSpPr>
            <a:spLocks noGrp="1"/>
          </p:cNvSpPr>
          <p:nvPr>
            <p:ph type="title" idx="4294967295"/>
          </p:nvPr>
        </p:nvSpPr>
        <p:spPr>
          <a:xfrm>
            <a:off x="1017874" y="0"/>
            <a:ext cx="7291614" cy="895350"/>
          </a:xfrm>
        </p:spPr>
        <p:txBody>
          <a:bodyPr>
            <a:normAutofit/>
          </a:bodyPr>
          <a:lstStyle/>
          <a:p>
            <a:pPr algn="ctr"/>
            <a:r>
              <a:rPr lang="en-US" sz="3600" dirty="0"/>
              <a:t>Draft Screening Criteria</a:t>
            </a:r>
          </a:p>
        </p:txBody>
      </p:sp>
      <p:graphicFrame>
        <p:nvGraphicFramePr>
          <p:cNvPr id="5" name="Table 4"/>
          <p:cNvGraphicFramePr>
            <a:graphicFrameLocks noGrp="1"/>
          </p:cNvGraphicFramePr>
          <p:nvPr>
            <p:extLst>
              <p:ext uri="{D42A27DB-BD31-4B8C-83A1-F6EECF244321}">
                <p14:modId xmlns:p14="http://schemas.microsoft.com/office/powerpoint/2010/main" val="3700288985"/>
              </p:ext>
            </p:extLst>
          </p:nvPr>
        </p:nvGraphicFramePr>
        <p:xfrm>
          <a:off x="0" y="655093"/>
          <a:ext cx="9144000" cy="5569464"/>
        </p:xfrm>
        <a:graphic>
          <a:graphicData uri="http://schemas.openxmlformats.org/drawingml/2006/table">
            <a:tbl>
              <a:tblPr firstRow="1" firstCol="1" bandRow="1">
                <a:tableStyleId>{5FD0F851-EC5A-4D38-B0AD-8093EC10F338}</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812370327"/>
                    </a:ext>
                  </a:extLst>
                </a:gridCol>
                <a:gridCol w="5935492">
                  <a:extLst>
                    <a:ext uri="{9D8B030D-6E8A-4147-A177-3AD203B41FA5}">
                      <a16:colId xmlns:a16="http://schemas.microsoft.com/office/drawing/2014/main" val="20001"/>
                    </a:ext>
                  </a:extLst>
                </a:gridCol>
                <a:gridCol w="160508">
                  <a:extLst>
                    <a:ext uri="{9D8B030D-6E8A-4147-A177-3AD203B41FA5}">
                      <a16:colId xmlns:a16="http://schemas.microsoft.com/office/drawing/2014/main" val="20002"/>
                    </a:ext>
                  </a:extLst>
                </a:gridCol>
              </a:tblGrid>
              <a:tr h="7214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solidFill>
                          <a:effectLst/>
                          <a:latin typeface="+mn-lt"/>
                          <a:ea typeface="+mn-ea"/>
                          <a:cs typeface="+mn-cs"/>
                        </a:rPr>
                        <a:t>Criteria</a:t>
                      </a:r>
                      <a:endParaRPr lang="en-US" sz="28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endParaRPr lang="en-US"/>
                    </a:p>
                  </a:txBody>
                  <a:tcPr/>
                </a:tc>
                <a:tc>
                  <a:txBody>
                    <a:bodyPr/>
                    <a:lstStyle/>
                    <a:p>
                      <a:pPr marL="0" marR="0" algn="ctr">
                        <a:spcBef>
                          <a:spcPts val="0"/>
                        </a:spcBef>
                        <a:spcAft>
                          <a:spcPts val="0"/>
                        </a:spcAft>
                      </a:pPr>
                      <a:r>
                        <a:rPr lang="en-US" sz="2800" b="1" dirty="0">
                          <a:solidFill>
                            <a:schemeClr val="accent1"/>
                          </a:solidFill>
                          <a:effectLst/>
                          <a:latin typeface="+mn-lt"/>
                          <a:ea typeface="+mn-ea"/>
                          <a:cs typeface="+mn-cs"/>
                        </a:rPr>
                        <a:t>     Level 1 Criteria Question</a:t>
                      </a:r>
                      <a:endParaRPr lang="en-US" sz="28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tc>
                  <a:txBody>
                    <a:bodyPr/>
                    <a:lstStyle/>
                    <a:p>
                      <a:pPr marL="0" marR="0" algn="ctr">
                        <a:spcBef>
                          <a:spcPts val="0"/>
                        </a:spcBef>
                        <a:spcAft>
                          <a:spcPts val="0"/>
                        </a:spcAft>
                      </a:pPr>
                      <a:endParaRPr lang="en-US" sz="14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0"/>
                  </a:ext>
                </a:extLst>
              </a:tr>
              <a:tr h="478365">
                <a:tc gridSpan="2">
                  <a:txBody>
                    <a:bodyPr/>
                    <a:lstStyle/>
                    <a:p>
                      <a:pPr marL="0" marR="0" algn="l">
                        <a:spcBef>
                          <a:spcPts val="0"/>
                        </a:spcBef>
                        <a:spcAft>
                          <a:spcPts val="0"/>
                        </a:spcAft>
                      </a:pPr>
                      <a:r>
                        <a:rPr lang="en-US" sz="14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Safety</a:t>
                      </a:r>
                    </a:p>
                  </a:txBody>
                  <a:tcPr marL="67554" marR="67554" marT="0" marB="0" anchor="ctr"/>
                </a:tc>
                <a:tc hMerge="1">
                  <a:txBody>
                    <a:bodyPr/>
                    <a:lstStyle/>
                    <a:p>
                      <a:endParaRPr lang="en-US"/>
                    </a:p>
                  </a:txBody>
                  <a:tcP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provide opportunities to improve safety?</a:t>
                      </a:r>
                    </a:p>
                  </a:txBody>
                  <a:tcPr marL="67554" marR="67554" marT="0" marB="0" anchor="ctr"/>
                </a:tc>
                <a:tc>
                  <a:txBody>
                    <a:bodyPr/>
                    <a:lstStyle/>
                    <a:p>
                      <a:pPr marL="0" marR="0" algn="ctr">
                        <a:spcBef>
                          <a:spcPts val="0"/>
                        </a:spcBef>
                        <a:spcAft>
                          <a:spcPts val="0"/>
                        </a:spcAft>
                      </a:pPr>
                      <a:endParaRPr lang="en-US" sz="105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1"/>
                  </a:ext>
                </a:extLst>
              </a:tr>
              <a:tr h="478365">
                <a:tc gridSpan="2">
                  <a:txBody>
                    <a:bodyPr/>
                    <a:lstStyle/>
                    <a:p>
                      <a:pPr marL="0" marR="0" lvl="0" indent="0" algn="l">
                        <a:spcBef>
                          <a:spcPts val="0"/>
                        </a:spcBef>
                        <a:spcAft>
                          <a:spcPts val="0"/>
                        </a:spcAft>
                        <a:buClr>
                          <a:srgbClr val="41C6ED"/>
                        </a:buClr>
                        <a:buFont typeface="Wingdings"/>
                        <a:buNone/>
                      </a:pPr>
                      <a:r>
                        <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Mobility for all users</a:t>
                      </a:r>
                    </a:p>
                  </a:txBody>
                  <a:tcPr marL="67554" marR="67554" marT="0" marB="0" anchor="ctr"/>
                </a:tc>
                <a:tc hMerge="1">
                  <a:txBody>
                    <a:bodyPr/>
                    <a:lstStyle/>
                    <a:p>
                      <a:endParaRPr lang="en-US"/>
                    </a:p>
                  </a:txBody>
                  <a:tcP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increase mobility? Does it reduce congestion?</a:t>
                      </a: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2"/>
                  </a:ext>
                </a:extLst>
              </a:tr>
              <a:tr h="478365">
                <a:tc gridSpan="2">
                  <a:txBody>
                    <a:bodyPr/>
                    <a:lstStyle/>
                    <a:p>
                      <a:pPr marL="0" marR="0" lvl="0" indent="0" algn="l">
                        <a:spcBef>
                          <a:spcPts val="0"/>
                        </a:spcBef>
                        <a:spcAft>
                          <a:spcPts val="0"/>
                        </a:spcAft>
                        <a:buClr>
                          <a:srgbClr val="41C6ED"/>
                        </a:buClr>
                        <a:buFont typeface="Wingdings"/>
                        <a:buNone/>
                      </a:pPr>
                      <a:r>
                        <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Future Corridor Travel Needs</a:t>
                      </a:r>
                    </a:p>
                  </a:txBody>
                  <a:tcPr marL="67554" marR="67554" marT="0" marB="0" anchor="ctr"/>
                </a:tc>
                <a:tc hMerge="1">
                  <a:txBody>
                    <a:bodyPr/>
                    <a:lstStyle/>
                    <a:p>
                      <a:endParaRPr lang="en-US"/>
                    </a:p>
                  </a:txBody>
                  <a:tcP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Will the alternative improve travel time and lessen delays for future traffic needs?</a:t>
                      </a: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3"/>
                  </a:ext>
                </a:extLst>
              </a:tr>
              <a:tr h="478365">
                <a:tc rowSpan="7">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4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lnB w="12700" cap="flat" cmpd="sng" algn="ctr">
                      <a:noFill/>
                      <a:prstDash val="solid"/>
                      <a:round/>
                      <a:headEnd type="none" w="med" len="med"/>
                      <a:tailEnd type="none" w="med" len="med"/>
                    </a:lnB>
                  </a:tcP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Visual</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visual impacts?</a:t>
                      </a: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4"/>
                  </a:ext>
                </a:extLst>
              </a:tr>
              <a:tr h="478365">
                <a:tc vMerge="1">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Agriculture and Forest Resources</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impacts to agriculture and forest resources?</a:t>
                      </a: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5"/>
                  </a:ext>
                </a:extLst>
              </a:tr>
              <a:tr h="478365">
                <a:tc vMerge="1">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Air Quality</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air quality impacts?</a:t>
                      </a:r>
                    </a:p>
                  </a:txBody>
                  <a:tcPr marL="67554" marR="67554" marT="0" marB="0" anchor="ctr"/>
                </a:tc>
                <a:tc>
                  <a:txBody>
                    <a:bodyPr/>
                    <a:lstStyle/>
                    <a:p>
                      <a:pPr marL="0" marR="0" algn="ctr">
                        <a:spcBef>
                          <a:spcPts val="0"/>
                        </a:spcBef>
                        <a:spcAft>
                          <a:spcPts val="0"/>
                        </a:spcAft>
                      </a:pPr>
                      <a:endParaRPr lang="en-US" sz="105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6"/>
                  </a:ext>
                </a:extLst>
              </a:tr>
              <a:tr h="478365">
                <a:tc vMerge="1">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Biological Resources</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impacts to biological resources?</a:t>
                      </a: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7"/>
                  </a:ext>
                </a:extLst>
              </a:tr>
              <a:tr h="478365">
                <a:tc vMerge="1">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Cultural Resources</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impacts to cultural resources?</a:t>
                      </a: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8"/>
                  </a:ext>
                </a:extLst>
              </a:tr>
              <a:tr h="87220">
                <a:tc vMerge="1">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Geology and Soils</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impacts to the geology and soils?</a:t>
                      </a:r>
                    </a:p>
                  </a:txBody>
                  <a:tcPr marL="67554" marR="67554" marT="0" marB="0" anchor="ctr"/>
                </a:tc>
                <a:tc>
                  <a:txBody>
                    <a:bodyPr/>
                    <a:lstStyle/>
                    <a:p>
                      <a:pPr marL="0" marR="0" algn="ctr">
                        <a:spcBef>
                          <a:spcPts val="0"/>
                        </a:spcBef>
                        <a:spcAft>
                          <a:spcPts val="0"/>
                        </a:spcAft>
                      </a:pPr>
                      <a:endParaRPr lang="en-US" sz="14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9"/>
                  </a:ext>
                </a:extLst>
              </a:tr>
              <a:tr h="478365">
                <a:tc vMerge="1">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txBody>
                  <a:tcPr marL="67554" marR="67554" marT="0" marB="0" anchor="ctr">
                    <a:lnB w="12700" cap="flat" cmpd="sng" algn="ctr">
                      <a:noFill/>
                      <a:prstDash val="solid"/>
                      <a:round/>
                      <a:headEnd type="none" w="med" len="med"/>
                      <a:tailEnd type="none" w="med" len="med"/>
                    </a:lnB>
                  </a:tcPr>
                </a:tc>
                <a:tc>
                  <a:txBody>
                    <a:bodyPr/>
                    <a:lstStyle/>
                    <a:p>
                      <a:pPr marL="0" marR="0" lvl="0" indent="0" algn="l">
                        <a:spcBef>
                          <a:spcPts val="0"/>
                        </a:spcBef>
                        <a:spcAft>
                          <a:spcPts val="0"/>
                        </a:spcAft>
                        <a:buClr>
                          <a:srgbClr val="41C6ED"/>
                        </a:buClr>
                        <a:buFont typeface="Wingdings"/>
                        <a:buNone/>
                      </a:pPr>
                      <a:r>
                        <a:rPr lang="en-US" sz="1300" b="1" i="1"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Hazards and Hazardous Materials</a:t>
                      </a:r>
                    </a:p>
                  </a:txBody>
                  <a:tcPr marL="67554" marR="67554" marT="0" marB="0" anchor="ctr"/>
                </a:tc>
                <a:tc>
                  <a:txBody>
                    <a:bodyPr/>
                    <a:lstStyle/>
                    <a:p>
                      <a:pPr marL="0" marR="0" algn="l">
                        <a:spcBef>
                          <a:spcPts val="0"/>
                        </a:spcBef>
                        <a:spcAft>
                          <a:spcPts val="0"/>
                        </a:spcAft>
                      </a:pPr>
                      <a:r>
                        <a:rPr lang="en-US" sz="1400" b="0"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hazards or impacts stemming from hazardous materials?</a:t>
                      </a:r>
                    </a:p>
                  </a:txBody>
                  <a:tcPr marL="67554" marR="67554" marT="0" marB="0" anchor="ctr">
                    <a:lnB w="12700" cap="flat" cmpd="sng" algn="ctr">
                      <a:no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8329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EB9874-91AE-48C2-8C84-08CCE20A9D86}" type="slidenum">
              <a:rPr lang="en-US" smtClean="0"/>
              <a:pPr/>
              <a:t>18</a:t>
            </a:fld>
            <a:endParaRPr lang="en-US"/>
          </a:p>
        </p:txBody>
      </p:sp>
      <p:sp>
        <p:nvSpPr>
          <p:cNvPr id="2" name="Title 1"/>
          <p:cNvSpPr>
            <a:spLocks noGrp="1"/>
          </p:cNvSpPr>
          <p:nvPr>
            <p:ph type="title" idx="4294967295"/>
          </p:nvPr>
        </p:nvSpPr>
        <p:spPr>
          <a:xfrm>
            <a:off x="1017874" y="0"/>
            <a:ext cx="7291614" cy="895350"/>
          </a:xfrm>
        </p:spPr>
        <p:txBody>
          <a:bodyPr>
            <a:normAutofit/>
          </a:bodyPr>
          <a:lstStyle/>
          <a:p>
            <a:pPr algn="ctr"/>
            <a:r>
              <a:rPr lang="en-US" sz="3600" dirty="0"/>
              <a:t>Draft Screening Criteria cont.</a:t>
            </a:r>
          </a:p>
        </p:txBody>
      </p:sp>
      <p:graphicFrame>
        <p:nvGraphicFramePr>
          <p:cNvPr id="5" name="Table 4"/>
          <p:cNvGraphicFramePr>
            <a:graphicFrameLocks noGrp="1"/>
          </p:cNvGraphicFramePr>
          <p:nvPr>
            <p:extLst>
              <p:ext uri="{D42A27DB-BD31-4B8C-83A1-F6EECF244321}">
                <p14:modId xmlns:p14="http://schemas.microsoft.com/office/powerpoint/2010/main" val="344677269"/>
              </p:ext>
            </p:extLst>
          </p:nvPr>
        </p:nvGraphicFramePr>
        <p:xfrm>
          <a:off x="0" y="690157"/>
          <a:ext cx="9144000" cy="4567913"/>
        </p:xfrm>
        <a:graphic>
          <a:graphicData uri="http://schemas.openxmlformats.org/drawingml/2006/table">
            <a:tbl>
              <a:tblPr firstRow="1" firstCol="1" bandRow="1">
                <a:tableStyleId>{5FD0F851-EC5A-4D38-B0AD-8093EC10F338}</a:tableStyleId>
              </a:tblPr>
              <a:tblGrid>
                <a:gridCol w="1524000">
                  <a:extLst>
                    <a:ext uri="{9D8B030D-6E8A-4147-A177-3AD203B41FA5}">
                      <a16:colId xmlns:a16="http://schemas.microsoft.com/office/drawing/2014/main" val="20000"/>
                    </a:ext>
                  </a:extLst>
                </a:gridCol>
                <a:gridCol w="1519451">
                  <a:extLst>
                    <a:ext uri="{9D8B030D-6E8A-4147-A177-3AD203B41FA5}">
                      <a16:colId xmlns:a16="http://schemas.microsoft.com/office/drawing/2014/main" val="2812370327"/>
                    </a:ext>
                  </a:extLst>
                </a:gridCol>
                <a:gridCol w="5609230">
                  <a:extLst>
                    <a:ext uri="{9D8B030D-6E8A-4147-A177-3AD203B41FA5}">
                      <a16:colId xmlns:a16="http://schemas.microsoft.com/office/drawing/2014/main" val="20001"/>
                    </a:ext>
                  </a:extLst>
                </a:gridCol>
                <a:gridCol w="330811">
                  <a:extLst>
                    <a:ext uri="{9D8B030D-6E8A-4147-A177-3AD203B41FA5}">
                      <a16:colId xmlns:a16="http://schemas.microsoft.com/office/drawing/2014/main" val="20002"/>
                    </a:ext>
                  </a:extLst>
                </a:gridCol>
                <a:gridCol w="160508">
                  <a:extLst>
                    <a:ext uri="{9D8B030D-6E8A-4147-A177-3AD203B41FA5}">
                      <a16:colId xmlns:a16="http://schemas.microsoft.com/office/drawing/2014/main" val="2714313678"/>
                    </a:ext>
                  </a:extLst>
                </a:gridCol>
              </a:tblGrid>
              <a:tr h="6824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solidFill>
                          <a:effectLst/>
                          <a:latin typeface="+mn-lt"/>
                          <a:ea typeface="+mn-ea"/>
                          <a:cs typeface="+mn-cs"/>
                        </a:rPr>
                        <a:t>Criteria</a:t>
                      </a:r>
                      <a:endParaRPr lang="en-US" sz="28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endParaRPr lang="en-US"/>
                    </a:p>
                  </a:txBody>
                  <a:tcPr/>
                </a:tc>
                <a:tc>
                  <a:txBody>
                    <a:bodyPr/>
                    <a:lstStyle/>
                    <a:p>
                      <a:pPr marL="0" marR="0" algn="ctr">
                        <a:spcBef>
                          <a:spcPts val="0"/>
                        </a:spcBef>
                        <a:spcAft>
                          <a:spcPts val="0"/>
                        </a:spcAft>
                      </a:pPr>
                      <a:r>
                        <a:rPr lang="en-US" sz="2800" b="1" dirty="0">
                          <a:solidFill>
                            <a:schemeClr val="accent1"/>
                          </a:solidFill>
                          <a:effectLst/>
                          <a:latin typeface="+mn-lt"/>
                          <a:ea typeface="+mn-ea"/>
                          <a:cs typeface="+mn-cs"/>
                        </a:rPr>
                        <a:t>     Level 1 Criteria Question</a:t>
                      </a:r>
                      <a:endParaRPr lang="en-US" sz="28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tc gridSpan="2">
                  <a:txBody>
                    <a:bodyPr/>
                    <a:lstStyle/>
                    <a:p>
                      <a:pPr marL="0" marR="0" algn="ctr">
                        <a:spcBef>
                          <a:spcPts val="0"/>
                        </a:spcBef>
                        <a:spcAft>
                          <a:spcPts val="0"/>
                        </a:spcAft>
                      </a:pPr>
                      <a:endParaRPr lang="en-US" sz="14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algn="ctr">
                        <a:spcBef>
                          <a:spcPts val="0"/>
                        </a:spcBef>
                        <a:spcAft>
                          <a:spcPts val="0"/>
                        </a:spcAft>
                      </a:pPr>
                      <a:endParaRPr lang="en-US" sz="1400" b="1" dirty="0">
                        <a:solidFill>
                          <a:schemeClr val="accent1"/>
                        </a:solidFill>
                        <a:effectLst/>
                        <a:latin typeface="Segoe Condensed" panose="020B0606040200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0"/>
                  </a:ext>
                </a:extLst>
              </a:tr>
              <a:tr h="619999">
                <a:tc rowSpan="4">
                  <a:txBody>
                    <a:bodyPr/>
                    <a:lstStyle/>
                    <a:p>
                      <a:pPr marL="0" marR="0" algn="l">
                        <a:spcBef>
                          <a:spcPts val="0"/>
                        </a:spcBef>
                        <a:spcAft>
                          <a:spcPts val="0"/>
                        </a:spcAft>
                      </a:pPr>
                      <a:r>
                        <a:rPr lang="en-US" sz="14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Environmental</a:t>
                      </a:r>
                    </a:p>
                    <a:p>
                      <a:pPr marL="0" marR="0" algn="l">
                        <a:spcBef>
                          <a:spcPts val="0"/>
                        </a:spcBef>
                        <a:spcAft>
                          <a:spcPts val="0"/>
                        </a:spcAft>
                      </a:pPr>
                      <a:endParaRPr lang="en-US" sz="14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lnB w="12700" cap="flat" cmpd="sng" algn="ctr">
                      <a:noFill/>
                      <a:prstDash val="solid"/>
                      <a:round/>
                      <a:headEnd type="none" w="med" len="med"/>
                      <a:tailEnd type="none" w="med" len="med"/>
                    </a:lnB>
                  </a:tcPr>
                </a:tc>
                <a:tc>
                  <a:txBody>
                    <a:bodyPr/>
                    <a:lstStyle/>
                    <a:p>
                      <a:pPr marL="0" marR="0" algn="l">
                        <a:spcBef>
                          <a:spcPts val="0"/>
                        </a:spcBef>
                        <a:spcAft>
                          <a:spcPts val="0"/>
                        </a:spcAft>
                      </a:pPr>
                      <a:r>
                        <a:rPr lang="en-US" sz="1300" b="1" i="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Hydrology and Water Quality</a:t>
                      </a:r>
                    </a:p>
                  </a:txBody>
                  <a:tcPr marL="67554" marR="67554" marT="0" marB="0" anchor="ct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impacts to hydrology and water quality?</a:t>
                      </a:r>
                    </a:p>
                  </a:txBody>
                  <a:tcPr marL="67554" marR="67554" marT="0" marB="0" anchor="ctr"/>
                </a:tc>
                <a:tc gridSpan="2">
                  <a:txBody>
                    <a:bodyPr/>
                    <a:lstStyle/>
                    <a:p>
                      <a:pPr marL="0" marR="0" algn="ctr">
                        <a:spcBef>
                          <a:spcPts val="0"/>
                        </a:spcBef>
                        <a:spcAft>
                          <a:spcPts val="0"/>
                        </a:spcAft>
                      </a:pPr>
                      <a:endParaRPr lang="en-US" sz="105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algn="ctr">
                        <a:spcBef>
                          <a:spcPts val="0"/>
                        </a:spcBef>
                        <a:spcAft>
                          <a:spcPts val="0"/>
                        </a:spcAft>
                      </a:pPr>
                      <a:endParaRPr lang="en-US" sz="105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1"/>
                  </a:ext>
                </a:extLst>
              </a:tr>
              <a:tr h="567799">
                <a:tc vMerge="1">
                  <a:txBody>
                    <a:bodyPr/>
                    <a:lstStyle/>
                    <a:p>
                      <a:pPr marL="0" marR="0" lvl="0" indent="0" algn="l">
                        <a:spcBef>
                          <a:spcPts val="0"/>
                        </a:spcBef>
                        <a:spcAft>
                          <a:spcPts val="0"/>
                        </a:spcAft>
                        <a:buClr>
                          <a:srgbClr val="41C6ED"/>
                        </a:buClr>
                        <a:buFont typeface="Wingdings"/>
                        <a:buNone/>
                      </a:pPr>
                      <a:r>
                        <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Congestion</a:t>
                      </a:r>
                    </a:p>
                  </a:txBody>
                  <a:tcPr marL="67554" marR="67554" marT="0" marB="0" anchor="ctr"/>
                </a:tc>
                <a:tc>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b="1" i="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Land Use and Transportation Planning</a:t>
                      </a:r>
                    </a:p>
                  </a:txBody>
                  <a:tcPr marL="67554" marR="67554" marT="0" marB="0" anchor="ct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provide benefits indicated on land use and transportation plans?</a:t>
                      </a:r>
                    </a:p>
                  </a:txBody>
                  <a:tcPr marL="67554" marR="67554" marT="0" marB="0" anchor="ctr"/>
                </a:tc>
                <a:tc gridSpan="2">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2"/>
                  </a:ext>
                </a:extLst>
              </a:tr>
              <a:tr h="452475">
                <a:tc vMerge="1">
                  <a:txBody>
                    <a:bodyPr/>
                    <a:lstStyle/>
                    <a:p>
                      <a:pPr marL="0" marR="0" lvl="0" indent="0" algn="l">
                        <a:spcBef>
                          <a:spcPts val="0"/>
                        </a:spcBef>
                        <a:spcAft>
                          <a:spcPts val="0"/>
                        </a:spcAft>
                        <a:buClr>
                          <a:srgbClr val="41C6ED"/>
                        </a:buClr>
                        <a:buFont typeface="Wingdings"/>
                        <a:buNone/>
                      </a:pPr>
                      <a:r>
                        <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Future Corridor Travel Needs</a:t>
                      </a:r>
                    </a:p>
                  </a:txBody>
                  <a:tcPr marL="67554" marR="67554" marT="0" marB="0" anchor="ctr"/>
                </a:tc>
                <a:tc>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b="1" i="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Noise</a:t>
                      </a:r>
                    </a:p>
                  </a:txBody>
                  <a:tcPr marL="67554" marR="67554" marT="0" marB="0" anchor="ct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create problematic or unmitigatable impacts relating to noise?</a:t>
                      </a:r>
                    </a:p>
                  </a:txBody>
                  <a:tcPr marL="67554" marR="67554" marT="0" marB="0" anchor="ctr"/>
                </a:tc>
                <a:tc gridSpan="2">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3"/>
                  </a:ext>
                </a:extLst>
              </a:tr>
              <a:tr h="935842">
                <a:tc vMerge="1">
                  <a:txBody>
                    <a:bodyPr/>
                    <a:lstStyle/>
                    <a:p>
                      <a:pPr marL="0" marR="0" lvl="0" indent="0" algn="l">
                        <a:spcBef>
                          <a:spcPts val="0"/>
                        </a:spcBef>
                        <a:spcAft>
                          <a:spcPts val="0"/>
                        </a:spcAft>
                        <a:buClr>
                          <a:srgbClr val="41C6ED"/>
                        </a:buClr>
                        <a:buFont typeface="Wingdings"/>
                        <a:buNone/>
                      </a:pPr>
                      <a:r>
                        <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Future Corridor Travel Needs</a:t>
                      </a:r>
                    </a:p>
                  </a:txBody>
                  <a:tcPr marL="67554" marR="67554" marT="0" marB="0" anchor="ct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41C6ED"/>
                        </a:buClr>
                        <a:buSzTx/>
                        <a:buFont typeface="Wingdings"/>
                        <a:buNone/>
                        <a:tabLst/>
                        <a:defRPr/>
                      </a:pPr>
                      <a:r>
                        <a:rPr lang="en-US" sz="1300" b="1" i="1"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Social and Economics</a:t>
                      </a:r>
                    </a:p>
                  </a:txBody>
                  <a:tcPr marL="67554" marR="67554" marT="0" marB="0" anchor="ctr"/>
                </a:tc>
                <a:tc>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Does the alternative enhance or improve economic opportunities?   Does the alternative impact the social aspects of the community?</a:t>
                      </a:r>
                    </a:p>
                  </a:txBody>
                  <a:tcPr marL="67554" marR="67554" marT="0" marB="0" anchor="ctr"/>
                </a:tc>
                <a:tc gridSpan="2">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4"/>
                  </a:ext>
                </a:extLst>
              </a:tr>
              <a:tr h="105431">
                <a:tc gridSpan="5">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cs typeface="Segoe UI" panose="020B0502040204020203" pitchFamily="34" charset="0"/>
                      </a:endParaRPr>
                    </a:p>
                  </a:txBody>
                  <a:tcPr marL="67554" marR="67554" marT="0" marB="0" anchor="ctr">
                    <a:lnT>
                      <a:noFill/>
                    </a:lnT>
                  </a:tcPr>
                </a:tc>
                <a:tc hMerge="1">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algn="l">
                        <a:spcBef>
                          <a:spcPts val="0"/>
                        </a:spcBef>
                        <a:spcAft>
                          <a:spcPts val="0"/>
                        </a:spcAft>
                      </a:pPr>
                      <a:endParaRPr lang="en-US" sz="1400" b="0" dirty="0">
                        <a:solidFill>
                          <a:srgbClr val="000000"/>
                        </a:solidFill>
                        <a:effectLst/>
                        <a:latin typeface="Segoe UI" panose="020B0502040204020203" pitchFamily="34" charset="0"/>
                        <a:cs typeface="Segoe UI" panose="020B0502040204020203" pitchFamily="34" charset="0"/>
                      </a:endParaRPr>
                    </a:p>
                  </a:txBody>
                  <a:tcPr marL="67554" marR="67554" marT="0" marB="0" anchor="ctr">
                    <a:lnB w="12700" cap="flat" cmpd="sng" algn="ctr">
                      <a:noFill/>
                      <a:prstDash val="solid"/>
                      <a:round/>
                      <a:headEnd type="none" w="med" len="med"/>
                      <a:tailEnd type="none" w="med" len="med"/>
                    </a:lnB>
                  </a:tcPr>
                </a:tc>
                <a:tc hMerge="1">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5"/>
                  </a:ext>
                </a:extLst>
              </a:tr>
              <a:tr h="452475">
                <a:tc rowSpan="3" gridSpan="2">
                  <a:txBody>
                    <a:bodyPr/>
                    <a:lstStyle/>
                    <a:p>
                      <a:pPr marL="0" marR="0" lvl="0" indent="0" algn="l">
                        <a:spcBef>
                          <a:spcPts val="0"/>
                        </a:spcBef>
                        <a:spcAft>
                          <a:spcPts val="0"/>
                        </a:spcAft>
                        <a:buClr>
                          <a:srgbClr val="41C6ED"/>
                        </a:buClr>
                        <a:buFont typeface="Wingdings"/>
                        <a:buNone/>
                      </a:pPr>
                      <a:r>
                        <a:rPr lang="en-US" sz="1400">
                          <a:solidFill>
                            <a:srgbClr val="000000"/>
                          </a:solidFill>
                          <a:effectLst/>
                          <a:latin typeface="Segoe UI" panose="020B0502040204020203" pitchFamily="34" charset="0"/>
                          <a:cs typeface="Segoe UI" panose="020B0502040204020203" pitchFamily="34" charset="0"/>
                        </a:rPr>
                        <a:t>Additional Project Needs</a:t>
                      </a: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lnB w="12700" cap="flat" cmpd="sng" algn="ctr">
                      <a:noFill/>
                      <a:prstDash val="solid"/>
                      <a:round/>
                      <a:headEnd type="none" w="med" len="med"/>
                      <a:tailEnd type="none" w="med" len="med"/>
                    </a:lnB>
                  </a:tcPr>
                </a:tc>
                <a:tc rowSpan="3" hMerge="1">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rowSpan="3" gridSpan="2">
                  <a:txBody>
                    <a:bodyPr/>
                    <a:lstStyle/>
                    <a:p>
                      <a:pPr marL="0" marR="0" algn="l">
                        <a:spcBef>
                          <a:spcPts val="0"/>
                        </a:spcBef>
                        <a:spcAft>
                          <a:spcPts val="0"/>
                        </a:spcAft>
                      </a:pPr>
                      <a:r>
                        <a:rPr lang="en-US" sz="1400" b="0" dirty="0">
                          <a:solidFill>
                            <a:srgbClr val="000000"/>
                          </a:solidFill>
                          <a:effectLst/>
                          <a:latin typeface="Segoe UI" panose="020B0502040204020203" pitchFamily="34" charset="0"/>
                          <a:cs typeface="Segoe UI" panose="020B0502040204020203" pitchFamily="34" charset="0"/>
                        </a:rPr>
                        <a:t>Does the alternative affect any additional project needs identified?</a:t>
                      </a:r>
                      <a:endPar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lnT>
                      <a:noFill/>
                    </a:lnT>
                    <a:lnB w="12700" cap="flat" cmpd="sng" algn="ctr">
                      <a:noFill/>
                      <a:prstDash val="solid"/>
                      <a:round/>
                      <a:headEnd type="none" w="med" len="med"/>
                      <a:tailEnd type="none" w="med" len="med"/>
                    </a:lnB>
                  </a:tcPr>
                </a:tc>
                <a:tc rowSpan="3" hMerge="1">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a:txBody>
                    <a:bodyPr/>
                    <a:lstStyle/>
                    <a:p>
                      <a:pPr marL="0" marR="0" algn="ctr">
                        <a:spcBef>
                          <a:spcPts val="0"/>
                        </a:spcBef>
                        <a:spcAft>
                          <a:spcPts val="0"/>
                        </a:spcAft>
                      </a:pPr>
                      <a:endParaRPr lang="en-US"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8"/>
                  </a:ext>
                </a:extLst>
              </a:tr>
              <a:tr h="403625">
                <a:tc gridSpan="2" vMerge="1">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vMerge="1">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gridSpan="2" vMerge="1">
                  <a:txBody>
                    <a:bodyPr/>
                    <a:lstStyle/>
                    <a:p>
                      <a:pPr marL="0" marR="0" algn="l">
                        <a:spcBef>
                          <a:spcPts val="0"/>
                        </a:spcBef>
                        <a:spcAft>
                          <a:spcPts val="0"/>
                        </a:spcAft>
                      </a:pPr>
                      <a:endPar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hMerge="1" vMerge="1">
                  <a:txBody>
                    <a:bodyPr/>
                    <a:lstStyle/>
                    <a:p>
                      <a:pPr marL="0" marR="0" algn="ctr">
                        <a:spcBef>
                          <a:spcPts val="0"/>
                        </a:spcBef>
                        <a:spcAft>
                          <a:spcPts val="0"/>
                        </a:spcAft>
                      </a:pPr>
                      <a:endParaRPr lang="en-US" sz="14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a:txBody>
                    <a:bodyPr/>
                    <a:lstStyle/>
                    <a:p>
                      <a:pPr marL="0" marR="0" algn="ctr">
                        <a:spcBef>
                          <a:spcPts val="0"/>
                        </a:spcBef>
                        <a:spcAft>
                          <a:spcPts val="0"/>
                        </a:spcAft>
                      </a:pPr>
                      <a:endParaRPr lang="en-US" sz="1400" b="1"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extLst>
                  <a:ext uri="{0D108BD9-81ED-4DB2-BD59-A6C34878D82A}">
                    <a16:rowId xmlns:a16="http://schemas.microsoft.com/office/drawing/2014/main" val="10009"/>
                  </a:ext>
                </a:extLst>
              </a:tr>
              <a:tr h="0">
                <a:tc gridSpan="2" vMerge="1">
                  <a:txBody>
                    <a:bodyPr/>
                    <a:lstStyle/>
                    <a:p>
                      <a:pPr marL="0" marR="0" lvl="0" indent="0" algn="l">
                        <a:spcBef>
                          <a:spcPts val="0"/>
                        </a:spcBef>
                        <a:spcAft>
                          <a:spcPts val="0"/>
                        </a:spcAft>
                        <a:buClr>
                          <a:srgbClr val="41C6ED"/>
                        </a:buClr>
                        <a:buFont typeface="Wingdings"/>
                        <a:buNone/>
                      </a:pPr>
                      <a:r>
                        <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Future Corridor Travel Needs</a:t>
                      </a:r>
                    </a:p>
                  </a:txBody>
                  <a:tcPr marL="67554" marR="67554" marT="0" marB="0" anchor="ctr">
                    <a:lnB w="12700" cap="flat" cmpd="sng" algn="ctr">
                      <a:noFill/>
                      <a:prstDash val="solid"/>
                      <a:round/>
                      <a:headEnd type="none" w="med" len="med"/>
                      <a:tailEnd type="none" w="med" len="med"/>
                    </a:lnB>
                  </a:tcPr>
                </a:tc>
                <a:tc hMerge="1" vMerge="1">
                  <a:txBody>
                    <a:bodyPr/>
                    <a:lstStyle/>
                    <a:p>
                      <a:pPr marL="0" marR="0" lvl="0" indent="0" algn="l">
                        <a:spcBef>
                          <a:spcPts val="0"/>
                        </a:spcBef>
                        <a:spcAft>
                          <a:spcPts val="0"/>
                        </a:spcAft>
                        <a:buClr>
                          <a:srgbClr val="41C6ED"/>
                        </a:buClr>
                        <a:buFont typeface="Wingdings"/>
                        <a:buNone/>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tc>
                <a:tc gridSpan="2" vMerge="1">
                  <a:txBody>
                    <a:bodyPr/>
                    <a:lstStyle/>
                    <a:p>
                      <a:pPr marL="0" marR="0" algn="l">
                        <a:spcBef>
                          <a:spcPts val="0"/>
                        </a:spcBef>
                        <a:spcAft>
                          <a:spcPts val="0"/>
                        </a:spcAft>
                      </a:pPr>
                      <a:r>
                        <a:rPr lang="en-US" sz="1400" b="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Will the alternative improve travel time and lessen delays for future traffic needs?</a:t>
                      </a:r>
                    </a:p>
                  </a:txBody>
                  <a:tcPr marL="67554" marR="67554" marT="0" marB="0" anchor="ctr">
                    <a:lnB w="12700" cap="flat" cmpd="sng" algn="ctr">
                      <a:noFill/>
                      <a:prstDash val="solid"/>
                      <a:round/>
                      <a:headEnd type="none" w="med" len="med"/>
                      <a:tailEnd type="none" w="med" len="med"/>
                    </a:lnB>
                  </a:tcPr>
                </a:tc>
                <a:tc hMerge="1" vMerge="1">
                  <a:txBody>
                    <a:bodyPr/>
                    <a:lstStyle/>
                    <a:p>
                      <a:pPr marL="0" marR="0" algn="ctr">
                        <a:spcBef>
                          <a:spcPts val="0"/>
                        </a:spcBef>
                        <a:spcAft>
                          <a:spcPts val="0"/>
                        </a:spcAft>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lnB w="12700" cap="flat" cmpd="sng" algn="ctr">
                      <a:no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7554" marR="67554"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3290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3304"/>
            <a:ext cx="7886700" cy="894557"/>
          </a:xfrm>
        </p:spPr>
        <p:txBody>
          <a:bodyPr>
            <a:normAutofit fontScale="90000"/>
          </a:bodyPr>
          <a:lstStyle/>
          <a:p>
            <a:r>
              <a:rPr lang="en-US" sz="4000" dirty="0">
                <a:latin typeface="Arial Narrow" panose="020B0606020202030204" pitchFamily="34" charset="0"/>
              </a:rPr>
              <a:t>Code of Conduct for the Workshop</a:t>
            </a:r>
            <a:br>
              <a:rPr lang="en-US" sz="4000" dirty="0">
                <a:latin typeface="Arial Narrow" panose="020B0606020202030204" pitchFamily="34" charset="0"/>
              </a:rPr>
            </a:br>
            <a:r>
              <a:rPr lang="en-US" dirty="0"/>
              <a:t>	</a:t>
            </a:r>
          </a:p>
        </p:txBody>
      </p:sp>
      <p:sp>
        <p:nvSpPr>
          <p:cNvPr id="3" name="Content Placeholder 2"/>
          <p:cNvSpPr>
            <a:spLocks noGrp="1"/>
          </p:cNvSpPr>
          <p:nvPr>
            <p:ph idx="1"/>
          </p:nvPr>
        </p:nvSpPr>
        <p:spPr>
          <a:xfrm>
            <a:off x="499872" y="1846080"/>
            <a:ext cx="8015478" cy="4330884"/>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Stay open minded - seek to understand before passing judgment.</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Be respectful of other’s ideas and thoughts, even if you disagree.</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Listen to understand.</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Share all relevant information. </a:t>
            </a:r>
            <a:endParaRPr lang="en-US" sz="280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Use specific examples and agree on what important words mean. </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Explain reasoning and intent. </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Discuss undiscussable issues. </a:t>
            </a: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Understand that we probably won’t achieve all things for all people.</a:t>
            </a:r>
          </a:p>
          <a:p>
            <a:pPr marL="342900" marR="0" lvl="0" indent="-342900">
              <a:lnSpc>
                <a:spcPct val="107000"/>
              </a:lnSpc>
              <a:spcBef>
                <a:spcPts val="0"/>
              </a:spcBef>
              <a:spcAft>
                <a:spcPts val="0"/>
              </a:spcAft>
              <a:buFont typeface="Symbol" panose="05050102010706020507" pitchFamily="18" charset="2"/>
              <a:buChar char=""/>
            </a:pPr>
            <a:endParaRPr lang="en-US" sz="280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4294BD60-1DBC-46EB-B83C-809DBED64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61" y="127260"/>
            <a:ext cx="938922" cy="9389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3508834-1B15-4EA7-B413-6756514F783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40046" y="467600"/>
            <a:ext cx="2207680" cy="439557"/>
          </a:xfrm>
          <a:prstGeom prst="rect">
            <a:avLst/>
          </a:prstGeom>
        </p:spPr>
      </p:pic>
      <p:sp>
        <p:nvSpPr>
          <p:cNvPr id="6" name="Title 1">
            <a:extLst>
              <a:ext uri="{FF2B5EF4-FFF2-40B4-BE49-F238E27FC236}">
                <a16:creationId xmlns:a16="http://schemas.microsoft.com/office/drawing/2014/main" id="{C2545B7F-2B84-4F35-B6E1-C047F3F1CFC6}"/>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Tree>
    <p:extLst>
      <p:ext uri="{BB962C8B-B14F-4D97-AF65-F5344CB8AC3E}">
        <p14:creationId xmlns:p14="http://schemas.microsoft.com/office/powerpoint/2010/main" val="69863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33" y="1861669"/>
            <a:ext cx="3657706" cy="920860"/>
          </a:xfrm>
        </p:spPr>
        <p:txBody>
          <a:bodyPr>
            <a:noAutofit/>
          </a:bodyPr>
          <a:lstStyle/>
          <a:p>
            <a:pPr marL="0" indent="0">
              <a:buNone/>
            </a:pPr>
            <a:r>
              <a:rPr lang="en-US" sz="6000" b="1" dirty="0"/>
              <a:t>Welcome</a:t>
            </a:r>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9" name="Content Placeholder 2">
            <a:extLst>
              <a:ext uri="{FF2B5EF4-FFF2-40B4-BE49-F238E27FC236}">
                <a16:creationId xmlns:a16="http://schemas.microsoft.com/office/drawing/2014/main" id="{29249308-5545-4F39-AB05-C9029CA12946}"/>
              </a:ext>
            </a:extLst>
          </p:cNvPr>
          <p:cNvSpPr txBox="1">
            <a:spLocks/>
          </p:cNvSpPr>
          <p:nvPr/>
        </p:nvSpPr>
        <p:spPr>
          <a:xfrm>
            <a:off x="1860775" y="3795454"/>
            <a:ext cx="5820698" cy="1848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Thank you for coming and being a part of this process.</a:t>
            </a:r>
          </a:p>
        </p:txBody>
      </p:sp>
      <p:pic>
        <p:nvPicPr>
          <p:cNvPr id="8" name="Picture 7" descr="Logo, company name&#10;&#10;Description automatically generated">
            <a:extLst>
              <a:ext uri="{FF2B5EF4-FFF2-40B4-BE49-F238E27FC236}">
                <a16:creationId xmlns:a16="http://schemas.microsoft.com/office/drawing/2014/main" id="{C11BB97D-E111-4F23-995F-A185A881DF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973273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4294BD60-1DBC-46EB-B83C-809DBED64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3508834-1B15-4EA7-B413-6756514F783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6" name="Title 1">
            <a:extLst>
              <a:ext uri="{FF2B5EF4-FFF2-40B4-BE49-F238E27FC236}">
                <a16:creationId xmlns:a16="http://schemas.microsoft.com/office/drawing/2014/main" id="{C2545B7F-2B84-4F35-B6E1-C047F3F1CFC6}"/>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11" name="TextBox 10">
            <a:extLst>
              <a:ext uri="{FF2B5EF4-FFF2-40B4-BE49-F238E27FC236}">
                <a16:creationId xmlns:a16="http://schemas.microsoft.com/office/drawing/2014/main" id="{A5D4A3EA-8D0D-404C-ACC9-5B6DF970481D}"/>
              </a:ext>
            </a:extLst>
          </p:cNvPr>
          <p:cNvSpPr txBox="1"/>
          <p:nvPr/>
        </p:nvSpPr>
        <p:spPr>
          <a:xfrm>
            <a:off x="1665688" y="522161"/>
            <a:ext cx="4981575" cy="584775"/>
          </a:xfrm>
          <a:prstGeom prst="rect">
            <a:avLst/>
          </a:prstGeom>
          <a:noFill/>
        </p:spPr>
        <p:txBody>
          <a:bodyPr wrap="square" rtlCol="0">
            <a:spAutoFit/>
          </a:bodyPr>
          <a:lstStyle/>
          <a:p>
            <a:r>
              <a:rPr lang="en-US" sz="3200" dirty="0">
                <a:latin typeface="Arial Narrow" panose="020B0606020202030204" pitchFamily="34" charset="0"/>
              </a:rPr>
              <a:t>Webex Annotation Instructions</a:t>
            </a:r>
          </a:p>
        </p:txBody>
      </p:sp>
      <p:pic>
        <p:nvPicPr>
          <p:cNvPr id="12" name="Picture 11">
            <a:extLst>
              <a:ext uri="{FF2B5EF4-FFF2-40B4-BE49-F238E27FC236}">
                <a16:creationId xmlns:a16="http://schemas.microsoft.com/office/drawing/2014/main" id="{E79608A1-DE67-405B-BFEF-92764E12E39B}"/>
              </a:ext>
            </a:extLst>
          </p:cNvPr>
          <p:cNvPicPr>
            <a:picLocks noChangeAspect="1"/>
          </p:cNvPicPr>
          <p:nvPr/>
        </p:nvPicPr>
        <p:blipFill>
          <a:blip r:embed="rId5"/>
          <a:stretch>
            <a:fillRect/>
          </a:stretch>
        </p:blipFill>
        <p:spPr>
          <a:xfrm>
            <a:off x="168921" y="1816608"/>
            <a:ext cx="6950980" cy="3873753"/>
          </a:xfrm>
          <a:prstGeom prst="rect">
            <a:avLst/>
          </a:prstGeom>
        </p:spPr>
      </p:pic>
      <p:pic>
        <p:nvPicPr>
          <p:cNvPr id="13" name="Picture 12">
            <a:extLst>
              <a:ext uri="{FF2B5EF4-FFF2-40B4-BE49-F238E27FC236}">
                <a16:creationId xmlns:a16="http://schemas.microsoft.com/office/drawing/2014/main" id="{1FF8B9FE-FDA8-425E-B0F0-BA628EEDFA04}"/>
              </a:ext>
            </a:extLst>
          </p:cNvPr>
          <p:cNvPicPr>
            <a:picLocks noChangeAspect="1"/>
          </p:cNvPicPr>
          <p:nvPr/>
        </p:nvPicPr>
        <p:blipFill rotWithShape="1">
          <a:blip r:embed="rId6"/>
          <a:srcRect t="3122"/>
          <a:stretch/>
        </p:blipFill>
        <p:spPr>
          <a:xfrm>
            <a:off x="7119901" y="1816608"/>
            <a:ext cx="1921943" cy="3857273"/>
          </a:xfrm>
          <a:prstGeom prst="rect">
            <a:avLst/>
          </a:prstGeom>
        </p:spPr>
      </p:pic>
    </p:spTree>
    <p:extLst>
      <p:ext uri="{BB962C8B-B14F-4D97-AF65-F5344CB8AC3E}">
        <p14:creationId xmlns:p14="http://schemas.microsoft.com/office/powerpoint/2010/main" val="223880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4294BD60-1DBC-46EB-B83C-809DBED64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66" y="136676"/>
            <a:ext cx="938922" cy="9389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3508834-1B15-4EA7-B413-6756514F783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6" name="Title 1">
            <a:extLst>
              <a:ext uri="{FF2B5EF4-FFF2-40B4-BE49-F238E27FC236}">
                <a16:creationId xmlns:a16="http://schemas.microsoft.com/office/drawing/2014/main" id="{C2545B7F-2B84-4F35-B6E1-C047F3F1CFC6}"/>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pic>
        <p:nvPicPr>
          <p:cNvPr id="11" name="Picture 10">
            <a:extLst>
              <a:ext uri="{FF2B5EF4-FFF2-40B4-BE49-F238E27FC236}">
                <a16:creationId xmlns:a16="http://schemas.microsoft.com/office/drawing/2014/main" id="{7D2A439D-FE6B-4454-9C6D-5CA7C5F452C5}"/>
              </a:ext>
            </a:extLst>
          </p:cNvPr>
          <p:cNvPicPr>
            <a:picLocks noChangeAspect="1"/>
          </p:cNvPicPr>
          <p:nvPr/>
        </p:nvPicPr>
        <p:blipFill>
          <a:blip r:embed="rId5"/>
          <a:stretch>
            <a:fillRect/>
          </a:stretch>
        </p:blipFill>
        <p:spPr>
          <a:xfrm>
            <a:off x="417752" y="1249351"/>
            <a:ext cx="1225850" cy="1355864"/>
          </a:xfrm>
          <a:prstGeom prst="rect">
            <a:avLst/>
          </a:prstGeom>
        </p:spPr>
      </p:pic>
      <p:pic>
        <p:nvPicPr>
          <p:cNvPr id="12" name="Picture 11">
            <a:extLst>
              <a:ext uri="{FF2B5EF4-FFF2-40B4-BE49-F238E27FC236}">
                <a16:creationId xmlns:a16="http://schemas.microsoft.com/office/drawing/2014/main" id="{877DE42B-B728-440A-8605-A8CA8B7A79AF}"/>
              </a:ext>
            </a:extLst>
          </p:cNvPr>
          <p:cNvPicPr>
            <a:picLocks noChangeAspect="1"/>
          </p:cNvPicPr>
          <p:nvPr/>
        </p:nvPicPr>
        <p:blipFill rotWithShape="1">
          <a:blip r:embed="rId6"/>
          <a:srcRect r="9122"/>
          <a:stretch/>
        </p:blipFill>
        <p:spPr>
          <a:xfrm>
            <a:off x="117450" y="3429000"/>
            <a:ext cx="2157553" cy="1041055"/>
          </a:xfrm>
          <a:prstGeom prst="rect">
            <a:avLst/>
          </a:prstGeom>
        </p:spPr>
      </p:pic>
      <p:sp>
        <p:nvSpPr>
          <p:cNvPr id="13" name="TextBox 12">
            <a:extLst>
              <a:ext uri="{FF2B5EF4-FFF2-40B4-BE49-F238E27FC236}">
                <a16:creationId xmlns:a16="http://schemas.microsoft.com/office/drawing/2014/main" id="{080CD13B-D9FF-46CF-BD33-B31AE0091307}"/>
              </a:ext>
            </a:extLst>
          </p:cNvPr>
          <p:cNvSpPr txBox="1"/>
          <p:nvPr/>
        </p:nvSpPr>
        <p:spPr>
          <a:xfrm>
            <a:off x="1665688" y="1382526"/>
            <a:ext cx="5231223" cy="1169551"/>
          </a:xfrm>
          <a:prstGeom prst="rect">
            <a:avLst/>
          </a:prstGeom>
          <a:noFill/>
        </p:spPr>
        <p:txBody>
          <a:bodyPr wrap="square" rtlCol="0">
            <a:spAutoFit/>
          </a:bodyPr>
          <a:lstStyle/>
          <a:p>
            <a:r>
              <a:rPr lang="en-US" sz="1400" b="1" dirty="0"/>
              <a:t>Use chat for</a:t>
            </a:r>
            <a:r>
              <a:rPr lang="en-US" sz="1400" dirty="0"/>
              <a:t>: sharing thoughts, discussion with one another, general feedback.</a:t>
            </a:r>
          </a:p>
          <a:p>
            <a:r>
              <a:rPr lang="en-US" sz="1400" b="1" dirty="0"/>
              <a:t>Note</a:t>
            </a:r>
            <a:r>
              <a:rPr lang="en-US" sz="1400" dirty="0"/>
              <a:t>: You may not receive a response to your chat from the project team, but the chat will be reviewed by the project team and saved as part of the meeting record.</a:t>
            </a:r>
          </a:p>
        </p:txBody>
      </p:sp>
      <p:sp>
        <p:nvSpPr>
          <p:cNvPr id="14" name="TextBox 13">
            <a:extLst>
              <a:ext uri="{FF2B5EF4-FFF2-40B4-BE49-F238E27FC236}">
                <a16:creationId xmlns:a16="http://schemas.microsoft.com/office/drawing/2014/main" id="{B3141B16-FFFD-4468-8E87-6BA3E96B6BAB}"/>
              </a:ext>
            </a:extLst>
          </p:cNvPr>
          <p:cNvSpPr txBox="1"/>
          <p:nvPr/>
        </p:nvSpPr>
        <p:spPr>
          <a:xfrm>
            <a:off x="2424599" y="3104380"/>
            <a:ext cx="4610186" cy="1815882"/>
          </a:xfrm>
          <a:prstGeom prst="rect">
            <a:avLst/>
          </a:prstGeom>
          <a:noFill/>
        </p:spPr>
        <p:txBody>
          <a:bodyPr wrap="square" rtlCol="0">
            <a:spAutoFit/>
          </a:bodyPr>
          <a:lstStyle/>
          <a:p>
            <a:r>
              <a:rPr lang="en-US" sz="1400" b="1" dirty="0"/>
              <a:t>Use Q&amp;A for</a:t>
            </a:r>
            <a:r>
              <a:rPr lang="en-US" sz="1400" dirty="0"/>
              <a:t>: asking questions that you’d like the project team to answer.</a:t>
            </a:r>
          </a:p>
          <a:p>
            <a:r>
              <a:rPr lang="en-US" sz="1400" b="1" dirty="0"/>
              <a:t>Note</a:t>
            </a:r>
            <a:r>
              <a:rPr lang="en-US" sz="1400" dirty="0"/>
              <a:t>: Send your question to ALL CO-HOSTS. Depending on the volume of questions, we may respond as questions come in or we may reserve them for the end of the workshop as time permits (if unable to address all questions during the meeting, we’ll follow up with responses after the meeting).</a:t>
            </a:r>
          </a:p>
        </p:txBody>
      </p:sp>
      <p:sp>
        <p:nvSpPr>
          <p:cNvPr id="15" name="TextBox 14">
            <a:extLst>
              <a:ext uri="{FF2B5EF4-FFF2-40B4-BE49-F238E27FC236}">
                <a16:creationId xmlns:a16="http://schemas.microsoft.com/office/drawing/2014/main" id="{F3465AAA-032F-4F14-B7D3-D3C0D90C333B}"/>
              </a:ext>
            </a:extLst>
          </p:cNvPr>
          <p:cNvSpPr txBox="1"/>
          <p:nvPr/>
        </p:nvSpPr>
        <p:spPr>
          <a:xfrm>
            <a:off x="1411030" y="5320660"/>
            <a:ext cx="6107501" cy="738664"/>
          </a:xfrm>
          <a:prstGeom prst="rect">
            <a:avLst/>
          </a:prstGeom>
          <a:noFill/>
        </p:spPr>
        <p:txBody>
          <a:bodyPr wrap="square" rtlCol="0">
            <a:spAutoFit/>
          </a:bodyPr>
          <a:lstStyle/>
          <a:p>
            <a:r>
              <a:rPr lang="en-US" sz="1400" b="1" dirty="0"/>
              <a:t>Raise your hand</a:t>
            </a:r>
            <a:r>
              <a:rPr lang="en-US" sz="1400" dirty="0"/>
              <a:t>: when you have an urgent question or comment pertinent to the idea being discussed.</a:t>
            </a:r>
          </a:p>
          <a:p>
            <a:r>
              <a:rPr lang="en-US" sz="1400" b="1" dirty="0"/>
              <a:t>Note</a:t>
            </a:r>
            <a:r>
              <a:rPr lang="en-US" sz="1400" dirty="0"/>
              <a:t>: We will call on you as soon as possible during the meeting.</a:t>
            </a:r>
          </a:p>
        </p:txBody>
      </p:sp>
      <p:pic>
        <p:nvPicPr>
          <p:cNvPr id="16" name="Picture 15">
            <a:extLst>
              <a:ext uri="{FF2B5EF4-FFF2-40B4-BE49-F238E27FC236}">
                <a16:creationId xmlns:a16="http://schemas.microsoft.com/office/drawing/2014/main" id="{5AD065A1-EB12-4BD3-8810-6A4E61BDB355}"/>
              </a:ext>
            </a:extLst>
          </p:cNvPr>
          <p:cNvPicPr>
            <a:picLocks noChangeAspect="1"/>
          </p:cNvPicPr>
          <p:nvPr/>
        </p:nvPicPr>
        <p:blipFill rotWithShape="1">
          <a:blip r:embed="rId7"/>
          <a:srcRect l="5630"/>
          <a:stretch/>
        </p:blipFill>
        <p:spPr>
          <a:xfrm>
            <a:off x="254192" y="5136939"/>
            <a:ext cx="1156838" cy="1072620"/>
          </a:xfrm>
          <a:prstGeom prst="rect">
            <a:avLst/>
          </a:prstGeom>
        </p:spPr>
      </p:pic>
      <p:pic>
        <p:nvPicPr>
          <p:cNvPr id="17" name="Picture 16">
            <a:extLst>
              <a:ext uri="{FF2B5EF4-FFF2-40B4-BE49-F238E27FC236}">
                <a16:creationId xmlns:a16="http://schemas.microsoft.com/office/drawing/2014/main" id="{9AB25EB7-4E81-4A2B-B597-18C9D39EDA60}"/>
              </a:ext>
            </a:extLst>
          </p:cNvPr>
          <p:cNvPicPr>
            <a:picLocks noChangeAspect="1"/>
          </p:cNvPicPr>
          <p:nvPr/>
        </p:nvPicPr>
        <p:blipFill>
          <a:blip r:embed="rId8"/>
          <a:stretch>
            <a:fillRect/>
          </a:stretch>
        </p:blipFill>
        <p:spPr>
          <a:xfrm>
            <a:off x="7730799" y="4466753"/>
            <a:ext cx="932723" cy="755062"/>
          </a:xfrm>
          <a:prstGeom prst="rect">
            <a:avLst/>
          </a:prstGeom>
        </p:spPr>
      </p:pic>
      <p:sp>
        <p:nvSpPr>
          <p:cNvPr id="18" name="TextBox 17">
            <a:extLst>
              <a:ext uri="{FF2B5EF4-FFF2-40B4-BE49-F238E27FC236}">
                <a16:creationId xmlns:a16="http://schemas.microsoft.com/office/drawing/2014/main" id="{8B9BC350-7418-44E3-80EF-749253AD5667}"/>
              </a:ext>
            </a:extLst>
          </p:cNvPr>
          <p:cNvSpPr txBox="1"/>
          <p:nvPr/>
        </p:nvSpPr>
        <p:spPr>
          <a:xfrm>
            <a:off x="7796770" y="1539861"/>
            <a:ext cx="1058173" cy="2893100"/>
          </a:xfrm>
          <a:prstGeom prst="rect">
            <a:avLst/>
          </a:prstGeom>
          <a:noFill/>
        </p:spPr>
        <p:txBody>
          <a:bodyPr wrap="square" rtlCol="0">
            <a:spAutoFit/>
          </a:bodyPr>
          <a:lstStyle/>
          <a:p>
            <a:r>
              <a:rPr lang="en-US" sz="1400" b="1" dirty="0"/>
              <a:t>If you don’t see the Chat, Q&amp;A, or Raise Hand icons, try looking for them by clicking on this button:</a:t>
            </a:r>
          </a:p>
        </p:txBody>
      </p:sp>
    </p:spTree>
    <p:extLst>
      <p:ext uri="{BB962C8B-B14F-4D97-AF65-F5344CB8AC3E}">
        <p14:creationId xmlns:p14="http://schemas.microsoft.com/office/powerpoint/2010/main" val="223259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3304"/>
            <a:ext cx="7886700" cy="894557"/>
          </a:xfrm>
        </p:spPr>
        <p:txBody>
          <a:bodyPr/>
          <a:lstStyle/>
          <a:p>
            <a:r>
              <a:rPr lang="en-US" dirty="0"/>
              <a:t>Workshop Wrap-up	</a:t>
            </a:r>
          </a:p>
        </p:txBody>
      </p:sp>
      <p:sp>
        <p:nvSpPr>
          <p:cNvPr id="3" name="Content Placeholder 2"/>
          <p:cNvSpPr>
            <a:spLocks noGrp="1"/>
          </p:cNvSpPr>
          <p:nvPr>
            <p:ph idx="1"/>
          </p:nvPr>
        </p:nvSpPr>
        <p:spPr>
          <a:xfrm>
            <a:off x="808074" y="2392326"/>
            <a:ext cx="7707276" cy="3784637"/>
          </a:xfrm>
        </p:spPr>
        <p:txBody>
          <a:bodyPr/>
          <a:lstStyle/>
          <a:p>
            <a:r>
              <a:rPr lang="en-US" dirty="0"/>
              <a:t>Parking Lot Items.</a:t>
            </a:r>
          </a:p>
          <a:p>
            <a:r>
              <a:rPr lang="en-US" dirty="0"/>
              <a:t>Next Steps.</a:t>
            </a:r>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4294BD60-1DBC-46EB-B83C-809DBED64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3508834-1B15-4EA7-B413-6756514F783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6" name="Title 1">
            <a:extLst>
              <a:ext uri="{FF2B5EF4-FFF2-40B4-BE49-F238E27FC236}">
                <a16:creationId xmlns:a16="http://schemas.microsoft.com/office/drawing/2014/main" id="{C2545B7F-2B84-4F35-B6E1-C047F3F1CFC6}"/>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Tree>
    <p:extLst>
      <p:ext uri="{BB962C8B-B14F-4D97-AF65-F5344CB8AC3E}">
        <p14:creationId xmlns:p14="http://schemas.microsoft.com/office/powerpoint/2010/main" val="367806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pic>
        <p:nvPicPr>
          <p:cNvPr id="8" name="Picture 7" descr="Graphical user interface&#10;&#10;Description automatically generated">
            <a:extLst>
              <a:ext uri="{FF2B5EF4-FFF2-40B4-BE49-F238E27FC236}">
                <a16:creationId xmlns:a16="http://schemas.microsoft.com/office/drawing/2014/main" id="{371D965F-ABF1-42A1-9EDD-45CC284DF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79" y="1263304"/>
            <a:ext cx="7116641" cy="4744427"/>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3F0E38F5-8807-4B04-9859-333AA3EA2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266714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037" y="1019149"/>
            <a:ext cx="3754876" cy="1028073"/>
          </a:xfrm>
        </p:spPr>
        <p:txBody>
          <a:bodyPr>
            <a:normAutofit/>
          </a:bodyPr>
          <a:lstStyle/>
          <a:p>
            <a:pPr marL="0" indent="0">
              <a:buNone/>
            </a:pPr>
            <a:r>
              <a:rPr lang="en-US" sz="3200" b="1" dirty="0"/>
              <a:t>Project Overview</a:t>
            </a:r>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0" y="448335"/>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2"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9" name="Content Placeholder 2">
            <a:extLst>
              <a:ext uri="{FF2B5EF4-FFF2-40B4-BE49-F238E27FC236}">
                <a16:creationId xmlns:a16="http://schemas.microsoft.com/office/drawing/2014/main" id="{C4454039-5E40-41C8-8F7F-955C3E7F57DE}"/>
              </a:ext>
            </a:extLst>
          </p:cNvPr>
          <p:cNvSpPr txBox="1">
            <a:spLocks/>
          </p:cNvSpPr>
          <p:nvPr/>
        </p:nvSpPr>
        <p:spPr>
          <a:xfrm>
            <a:off x="498693" y="2103671"/>
            <a:ext cx="4181655" cy="1846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Project Extent:  US-20; Ashton to SH-87 Jct.</a:t>
            </a:r>
          </a:p>
        </p:txBody>
      </p:sp>
      <p:pic>
        <p:nvPicPr>
          <p:cNvPr id="8" name="Picture 7">
            <a:extLst>
              <a:ext uri="{FF2B5EF4-FFF2-40B4-BE49-F238E27FC236}">
                <a16:creationId xmlns:a16="http://schemas.microsoft.com/office/drawing/2014/main" id="{EE19920A-B344-4DDA-B6A7-EBB1CA9D2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211" y="1327449"/>
            <a:ext cx="1674495" cy="4457700"/>
          </a:xfrm>
          <a:prstGeom prst="rect">
            <a:avLst/>
          </a:prstGeom>
        </p:spPr>
      </p:pic>
      <p:pic>
        <p:nvPicPr>
          <p:cNvPr id="11" name="Picture 10" descr="Logo, company name&#10;&#10;Description automatically generated">
            <a:extLst>
              <a:ext uri="{FF2B5EF4-FFF2-40B4-BE49-F238E27FC236}">
                <a16:creationId xmlns:a16="http://schemas.microsoft.com/office/drawing/2014/main" id="{0BD670AD-91A4-4E52-B6A1-757CCA018E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
        <p:nvSpPr>
          <p:cNvPr id="10" name="Content Placeholder 2">
            <a:extLst>
              <a:ext uri="{FF2B5EF4-FFF2-40B4-BE49-F238E27FC236}">
                <a16:creationId xmlns:a16="http://schemas.microsoft.com/office/drawing/2014/main" id="{EAAB3558-1A82-4EF0-8D84-BD018AC0247B}"/>
              </a:ext>
            </a:extLst>
          </p:cNvPr>
          <p:cNvSpPr txBox="1">
            <a:spLocks/>
          </p:cNvSpPr>
          <p:nvPr/>
        </p:nvSpPr>
        <p:spPr>
          <a:xfrm>
            <a:off x="411397" y="4219134"/>
            <a:ext cx="5996170" cy="5547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Calibri" panose="020F0502020204030204" pitchFamily="34" charset="0"/>
                <a:ea typeface="Calibri" panose="020F0502020204030204" pitchFamily="34" charset="0"/>
                <a:cs typeface="Calibri" panose="020F0502020204030204" pitchFamily="34" charset="0"/>
              </a:rPr>
              <a:t>FHWA Website:</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u="sng"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https://www.environment.fhwa.dot.gov/nepa/nepa_projDev.aspx</a:t>
            </a:r>
            <a:endParaRPr lang="en-US" sz="1600" u="sng" dirty="0">
              <a:effectLst/>
              <a:latin typeface="Calibri" panose="020F0502020204030204" pitchFamily="34" charset="0"/>
              <a:ea typeface="Calibri" panose="020F0502020204030204" pitchFamily="34" charset="0"/>
              <a:cs typeface="Calibri" panose="020F0502020204030204" pitchFamily="34" charset="0"/>
            </a:endParaRPr>
          </a:p>
          <a:p>
            <a:pPr>
              <a:buClrTx/>
            </a:pPr>
            <a:endPar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1600" b="1" dirty="0">
                <a:effectLst/>
                <a:latin typeface="Calibri" panose="020F0502020204030204" pitchFamily="34" charset="0"/>
                <a:ea typeface="Calibri" panose="020F0502020204030204" pitchFamily="34" charset="0"/>
                <a:cs typeface="Calibri" panose="020F0502020204030204" pitchFamily="34" charset="0"/>
              </a:rPr>
              <a:t>Project Website:   </a:t>
            </a:r>
          </a:p>
          <a:p>
            <a:pPr marL="233363" indent="0">
              <a:lnSpc>
                <a:spcPct val="100000"/>
              </a:lnSpc>
              <a:spcBef>
                <a:spcPts val="100"/>
              </a:spcBef>
              <a:buClrTx/>
              <a:buNone/>
            </a:pPr>
            <a:r>
              <a:rPr lang="en-US" sz="1600" u="sng" dirty="0">
                <a:latin typeface="Calibri" panose="020F0502020204030204" pitchFamily="34" charset="0"/>
                <a:cs typeface="Calibri" panose="020F0502020204030204" pitchFamily="34" charset="0"/>
              </a:rPr>
              <a:t>https://itdprojects.org/projects/us-20-ashton-to-sh-87-jct/</a:t>
            </a:r>
          </a:p>
        </p:txBody>
      </p:sp>
    </p:spTree>
    <p:extLst>
      <p:ext uri="{BB962C8B-B14F-4D97-AF65-F5344CB8AC3E}">
        <p14:creationId xmlns:p14="http://schemas.microsoft.com/office/powerpoint/2010/main" val="65914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4939" y="254835"/>
            <a:ext cx="7886700" cy="539008"/>
          </a:xfrm>
        </p:spPr>
        <p:txBody>
          <a:bodyPr>
            <a:noAutofit/>
          </a:bodyPr>
          <a:lstStyle/>
          <a:p>
            <a:pPr marL="0" indent="0">
              <a:buNone/>
            </a:pPr>
            <a:r>
              <a:rPr lang="en-US" sz="4400" b="1" dirty="0"/>
              <a:t>Purpose of </a:t>
            </a:r>
          </a:p>
          <a:p>
            <a:pPr marL="0" indent="0">
              <a:buNone/>
            </a:pPr>
            <a:r>
              <a:rPr lang="en-US" sz="4400" b="1" dirty="0"/>
              <a:t>the Workshop</a:t>
            </a:r>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9" name="Content Placeholder 2">
            <a:extLst>
              <a:ext uri="{FF2B5EF4-FFF2-40B4-BE49-F238E27FC236}">
                <a16:creationId xmlns:a16="http://schemas.microsoft.com/office/drawing/2014/main" id="{E38812BA-1DEB-4413-9115-17B277AE3E37}"/>
              </a:ext>
            </a:extLst>
          </p:cNvPr>
          <p:cNvSpPr txBox="1">
            <a:spLocks/>
          </p:cNvSpPr>
          <p:nvPr/>
        </p:nvSpPr>
        <p:spPr>
          <a:xfrm>
            <a:off x="628650" y="1750300"/>
            <a:ext cx="7886700" cy="43489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We will:</a:t>
            </a:r>
          </a:p>
          <a:p>
            <a:r>
              <a:rPr lang="en-US" sz="3200" b="1" dirty="0"/>
              <a:t>Summarize what we have heard.</a:t>
            </a:r>
          </a:p>
          <a:p>
            <a:pPr>
              <a:lnSpc>
                <a:spcPct val="110000"/>
              </a:lnSpc>
            </a:pPr>
            <a:r>
              <a:rPr lang="en-US" sz="3200" b="1" dirty="0"/>
              <a:t>Provide additional information.</a:t>
            </a:r>
          </a:p>
          <a:p>
            <a:pPr marL="0" indent="0">
              <a:buNone/>
            </a:pPr>
            <a:endParaRPr lang="en-US" sz="3200" b="1" dirty="0"/>
          </a:p>
          <a:p>
            <a:pPr marL="0" indent="0">
              <a:buNone/>
            </a:pPr>
            <a:r>
              <a:rPr lang="en-US" sz="3200" b="1" dirty="0"/>
              <a:t>You will:</a:t>
            </a:r>
          </a:p>
          <a:p>
            <a:r>
              <a:rPr lang="en-US" sz="3200" b="1" dirty="0"/>
              <a:t>Identify potential solutions that should be considered.  </a:t>
            </a:r>
          </a:p>
          <a:p>
            <a:pPr lvl="1"/>
            <a:r>
              <a:rPr lang="en-US" sz="2800" b="1" i="1" dirty="0"/>
              <a:t>We have provided paper maps of different scales to help you as you explain your ideas as well as document those thoughts and ideas as you describe them.</a:t>
            </a:r>
          </a:p>
        </p:txBody>
      </p:sp>
      <p:pic>
        <p:nvPicPr>
          <p:cNvPr id="10" name="Picture 9" descr="Light bulb on yellow background with sketched light beams and cord">
            <a:extLst>
              <a:ext uri="{FF2B5EF4-FFF2-40B4-BE49-F238E27FC236}">
                <a16:creationId xmlns:a16="http://schemas.microsoft.com/office/drawing/2014/main" id="{725A28FD-9067-406C-9DEE-B184CF79757E}"/>
              </a:ext>
            </a:extLst>
          </p:cNvPr>
          <p:cNvPicPr>
            <a:picLocks noChangeAspect="1"/>
          </p:cNvPicPr>
          <p:nvPr/>
        </p:nvPicPr>
        <p:blipFill rotWithShape="1">
          <a:blip r:embed="rId4">
            <a:alphaModFix amt="60000"/>
          </a:blip>
          <a:srcRect l="52369" t="1110" r="8111"/>
          <a:stretch/>
        </p:blipFill>
        <p:spPr>
          <a:xfrm>
            <a:off x="7606484" y="1492898"/>
            <a:ext cx="1341242" cy="2078639"/>
          </a:xfrm>
          <a:prstGeom prst="rect">
            <a:avLst/>
          </a:prstGeom>
        </p:spPr>
      </p:pic>
      <p:pic>
        <p:nvPicPr>
          <p:cNvPr id="11" name="Picture 10" descr="Logo, company name&#10;&#10;Description automatically generated">
            <a:extLst>
              <a:ext uri="{FF2B5EF4-FFF2-40B4-BE49-F238E27FC236}">
                <a16:creationId xmlns:a16="http://schemas.microsoft.com/office/drawing/2014/main" id="{2CEFC9C6-D400-497D-88AE-ED587F538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396502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8226"/>
            <a:ext cx="7886700" cy="539008"/>
          </a:xfrm>
        </p:spPr>
        <p:txBody>
          <a:bodyPr>
            <a:normAutofit/>
          </a:bodyPr>
          <a:lstStyle/>
          <a:p>
            <a:pPr marL="0" indent="0">
              <a:buNone/>
            </a:pPr>
            <a:r>
              <a:rPr lang="en-US" sz="3200" b="1" dirty="0"/>
              <a:t>What we have heard so far</a:t>
            </a:r>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8" name="TextBox 7">
            <a:extLst>
              <a:ext uri="{FF2B5EF4-FFF2-40B4-BE49-F238E27FC236}">
                <a16:creationId xmlns:a16="http://schemas.microsoft.com/office/drawing/2014/main" id="{D0231817-0ED7-4939-92DF-500D4B87D1C8}"/>
              </a:ext>
            </a:extLst>
          </p:cNvPr>
          <p:cNvSpPr txBox="1"/>
          <p:nvPr/>
        </p:nvSpPr>
        <p:spPr>
          <a:xfrm>
            <a:off x="350196" y="2923120"/>
            <a:ext cx="8793804"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615950" algn="l"/>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Date:</a:t>
            </a:r>
          </a:p>
          <a:p>
            <a:pPr marL="0" marR="0" lvl="0" indent="0" algn="l" defTabSz="914400" rtl="0" eaLnBrk="0" fontAlgn="base" latinLnBrk="0" hangingPunct="0">
              <a:lnSpc>
                <a:spcPct val="100000"/>
              </a:lnSpc>
              <a:spcBef>
                <a:spcPct val="0"/>
              </a:spcBef>
              <a:spcAft>
                <a:spcPct val="0"/>
              </a:spcAft>
              <a:buClrTx/>
              <a:buSzTx/>
              <a:buFontTx/>
              <a:buNone/>
              <a:tabLst>
                <a:tab pos="61595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Total of </a:t>
            </a: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 comments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received.</a:t>
            </a:r>
            <a:endParaRPr kumimoji="0" lang="en-US" altLang="en-US" sz="2800"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Clr>
                <a:schemeClr val="accent3"/>
              </a:buClr>
              <a:buFontTx/>
              <a:buChar char="•"/>
              <a:tabLst>
                <a:tab pos="61595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Seven (7) comments submitted at Oct. 12 meeting.</a:t>
            </a:r>
            <a:endParaRPr kumimoji="0" lang="en-US" altLang="en-US" sz="2800"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Clr>
                <a:schemeClr val="accent3"/>
              </a:buClr>
              <a:buFontTx/>
              <a:buChar char="•"/>
              <a:tabLst>
                <a:tab pos="61595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15 comments submitted at Oct. 13 meeting.</a:t>
            </a:r>
            <a:endParaRPr kumimoji="0" lang="en-US" altLang="en-US" sz="2800"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Clr>
                <a:schemeClr val="accent3"/>
              </a:buClr>
              <a:buFontTx/>
              <a:buChar char="•"/>
              <a:tabLst>
                <a:tab pos="61595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29 comments submitted through the online meeting.</a:t>
            </a:r>
            <a:endParaRPr kumimoji="0" lang="en-US" altLang="en-US" sz="2800"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Clr>
                <a:schemeClr val="accent3"/>
              </a:buClr>
              <a:buFontTx/>
              <a:buChar char="•"/>
              <a:tabLst>
                <a:tab pos="61595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29 submitted through the project email.</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15950" algn="l"/>
              </a:tabLst>
            </a:pPr>
            <a:r>
              <a:rPr lang="en-US" sz="2400" dirty="0"/>
              <a:t>	</a:t>
            </a:r>
            <a:endParaRPr lang="en-US" dirty="0"/>
          </a:p>
        </p:txBody>
      </p:sp>
      <p:pic>
        <p:nvPicPr>
          <p:cNvPr id="10" name="Picture 9" descr="Logo, company name&#10;&#10;Description automatically generated">
            <a:extLst>
              <a:ext uri="{FF2B5EF4-FFF2-40B4-BE49-F238E27FC236}">
                <a16:creationId xmlns:a16="http://schemas.microsoft.com/office/drawing/2014/main" id="{3C048251-9E51-4F38-8794-1D0358C24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5041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60782"/>
            <a:ext cx="7886700" cy="1103511"/>
          </a:xfrm>
        </p:spPr>
        <p:txBody>
          <a:bodyPr>
            <a:noAutofit/>
          </a:bodyPr>
          <a:lstStyle/>
          <a:p>
            <a:r>
              <a:rPr lang="en-US" sz="3200" dirty="0"/>
              <a:t>Will access to US-20 change along the corridor? (19 comments relating to access)</a:t>
            </a:r>
          </a:p>
          <a:p>
            <a:pPr marL="0" indent="0">
              <a:buNone/>
            </a:pPr>
            <a:endParaRPr lang="en-US" sz="3200" dirty="0"/>
          </a:p>
          <a:p>
            <a:pPr marL="0" indent="0">
              <a:buNone/>
            </a:pPr>
            <a:endParaRPr lang="en-US" sz="3200" dirty="0"/>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289057" y="1414092"/>
            <a:ext cx="7886700"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What we have heard so far</a:t>
            </a:r>
          </a:p>
        </p:txBody>
      </p:sp>
      <p:sp>
        <p:nvSpPr>
          <p:cNvPr id="8" name="Content Placeholder 2">
            <a:extLst>
              <a:ext uri="{FF2B5EF4-FFF2-40B4-BE49-F238E27FC236}">
                <a16:creationId xmlns:a16="http://schemas.microsoft.com/office/drawing/2014/main" id="{F08BB292-8DE0-4C53-8528-69952B9779E5}"/>
              </a:ext>
            </a:extLst>
          </p:cNvPr>
          <p:cNvSpPr txBox="1">
            <a:spLocks/>
          </p:cNvSpPr>
          <p:nvPr/>
        </p:nvSpPr>
        <p:spPr>
          <a:xfrm>
            <a:off x="628650" y="3900807"/>
            <a:ext cx="7886700" cy="1103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Specific area of concern several have mentioned is the Ashton Hill Estates area.  (14 comments relating to access)</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pic>
        <p:nvPicPr>
          <p:cNvPr id="9" name="Picture 8" descr="Logo, company name&#10;&#10;Description automatically generated">
            <a:extLst>
              <a:ext uri="{FF2B5EF4-FFF2-40B4-BE49-F238E27FC236}">
                <a16:creationId xmlns:a16="http://schemas.microsoft.com/office/drawing/2014/main" id="{ABE6DD57-1A7E-40AF-BD26-57CBD86452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7111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60782"/>
            <a:ext cx="7886700" cy="1103511"/>
          </a:xfrm>
        </p:spPr>
        <p:txBody>
          <a:bodyPr>
            <a:noAutofit/>
          </a:bodyPr>
          <a:lstStyle/>
          <a:p>
            <a:r>
              <a:rPr lang="en-US" sz="3200" dirty="0"/>
              <a:t>Purpose and need of the project. (15 comments)</a:t>
            </a:r>
          </a:p>
          <a:p>
            <a:pPr marL="0" indent="0">
              <a:buNone/>
            </a:pPr>
            <a:endParaRPr lang="en-US" sz="3200" dirty="0"/>
          </a:p>
          <a:p>
            <a:pPr marL="0" indent="0">
              <a:buNone/>
            </a:pPr>
            <a:endParaRPr lang="en-US" sz="3200" dirty="0"/>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301249" y="1414092"/>
            <a:ext cx="7886700"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What we have heard so far</a:t>
            </a:r>
          </a:p>
        </p:txBody>
      </p:sp>
      <p:sp>
        <p:nvSpPr>
          <p:cNvPr id="8" name="Content Placeholder 2">
            <a:extLst>
              <a:ext uri="{FF2B5EF4-FFF2-40B4-BE49-F238E27FC236}">
                <a16:creationId xmlns:a16="http://schemas.microsoft.com/office/drawing/2014/main" id="{F08BB292-8DE0-4C53-8528-69952B9779E5}"/>
              </a:ext>
            </a:extLst>
          </p:cNvPr>
          <p:cNvSpPr txBox="1">
            <a:spLocks/>
          </p:cNvSpPr>
          <p:nvPr/>
        </p:nvSpPr>
        <p:spPr>
          <a:xfrm>
            <a:off x="628650" y="3736464"/>
            <a:ext cx="7886700" cy="1103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Freight is a concern. (15 comments relating to access)</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pic>
        <p:nvPicPr>
          <p:cNvPr id="9" name="Picture 8" descr="Logo, company name&#10;&#10;Description automatically generated">
            <a:extLst>
              <a:ext uri="{FF2B5EF4-FFF2-40B4-BE49-F238E27FC236}">
                <a16:creationId xmlns:a16="http://schemas.microsoft.com/office/drawing/2014/main" id="{7371F56E-400B-4DEB-814E-6564F839C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14956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57" y="1919939"/>
            <a:ext cx="7886700" cy="539009"/>
          </a:xfrm>
        </p:spPr>
        <p:txBody>
          <a:bodyPr>
            <a:noAutofit/>
          </a:bodyPr>
          <a:lstStyle/>
          <a:p>
            <a:pPr marL="0" indent="0">
              <a:buNone/>
            </a:pPr>
            <a:r>
              <a:rPr lang="en-US" sz="3200" dirty="0"/>
              <a:t>Thoughts and ideas relating to design:</a:t>
            </a:r>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289057" y="1322117"/>
            <a:ext cx="7886700"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What we have heard so far</a:t>
            </a:r>
          </a:p>
        </p:txBody>
      </p:sp>
      <p:sp>
        <p:nvSpPr>
          <p:cNvPr id="8" name="Content Placeholder 2">
            <a:extLst>
              <a:ext uri="{FF2B5EF4-FFF2-40B4-BE49-F238E27FC236}">
                <a16:creationId xmlns:a16="http://schemas.microsoft.com/office/drawing/2014/main" id="{F08BB292-8DE0-4C53-8528-69952B9779E5}"/>
              </a:ext>
            </a:extLst>
          </p:cNvPr>
          <p:cNvSpPr txBox="1">
            <a:spLocks/>
          </p:cNvSpPr>
          <p:nvPr/>
        </p:nvSpPr>
        <p:spPr>
          <a:xfrm>
            <a:off x="628650" y="2642032"/>
            <a:ext cx="7886700" cy="1103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Realignment of US-20 near Ashton. (10)</a:t>
            </a:r>
          </a:p>
          <a:p>
            <a:r>
              <a:rPr lang="en-US" sz="3200" dirty="0"/>
              <a:t>Suggestions for new alignments. (5)</a:t>
            </a:r>
          </a:p>
          <a:p>
            <a:r>
              <a:rPr lang="en-US" sz="3200" dirty="0"/>
              <a:t>Potential four lane roadway. (18)</a:t>
            </a:r>
          </a:p>
          <a:p>
            <a:r>
              <a:rPr lang="en-US" sz="3200" dirty="0"/>
              <a:t>Adding passing lanes and turn lanes. ( 9 )</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pic>
        <p:nvPicPr>
          <p:cNvPr id="9" name="Picture 8" descr="Logo, company name&#10;&#10;Description automatically generated">
            <a:extLst>
              <a:ext uri="{FF2B5EF4-FFF2-40B4-BE49-F238E27FC236}">
                <a16:creationId xmlns:a16="http://schemas.microsoft.com/office/drawing/2014/main" id="{FA810426-0BAA-4D30-8407-9D41CA8A4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242275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13993"/>
            <a:ext cx="7886700" cy="1103512"/>
          </a:xfrm>
        </p:spPr>
        <p:txBody>
          <a:bodyPr>
            <a:noAutofit/>
          </a:bodyPr>
          <a:lstStyle/>
          <a:p>
            <a:pPr marL="0" indent="0">
              <a:buNone/>
            </a:pPr>
            <a:r>
              <a:rPr lang="en-US" sz="3200" dirty="0"/>
              <a:t>Thoughts and ideas relating to coordination:</a:t>
            </a:r>
          </a:p>
          <a:p>
            <a:pPr marL="0" indent="0">
              <a:buNone/>
            </a:pPr>
            <a:endParaRPr lang="en-US" sz="3200" dirty="0"/>
          </a:p>
        </p:txBody>
      </p:sp>
      <p:pic>
        <p:nvPicPr>
          <p:cNvPr id="6" name="Picture 5" descr="Graphical user interface, application&#10;&#10;Description automatically generated">
            <a:extLst>
              <a:ext uri="{FF2B5EF4-FFF2-40B4-BE49-F238E27FC236}">
                <a16:creationId xmlns:a16="http://schemas.microsoft.com/office/drawing/2014/main" id="{663E75CC-4546-41E5-981D-BC3362B18F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4481" y="467600"/>
            <a:ext cx="2393245" cy="439557"/>
          </a:xfrm>
          <a:prstGeom prst="rect">
            <a:avLst/>
          </a:prstGeom>
        </p:spPr>
      </p:pic>
      <p:sp>
        <p:nvSpPr>
          <p:cNvPr id="7" name="Title 1">
            <a:extLst>
              <a:ext uri="{FF2B5EF4-FFF2-40B4-BE49-F238E27FC236}">
                <a16:creationId xmlns:a16="http://schemas.microsoft.com/office/drawing/2014/main" id="{353855A6-5FA8-4716-B3F1-E0FE6111E692}"/>
              </a:ext>
            </a:extLst>
          </p:cNvPr>
          <p:cNvSpPr txBox="1">
            <a:spLocks/>
          </p:cNvSpPr>
          <p:nvPr/>
        </p:nvSpPr>
        <p:spPr>
          <a:xfrm>
            <a:off x="6647263" y="887892"/>
            <a:ext cx="2207680" cy="3754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a:lstStyle>
          <a:p>
            <a:br>
              <a:rPr lang="en-US" sz="4800" dirty="0"/>
            </a:br>
            <a:r>
              <a:rPr lang="en-US" sz="4800" i="1" dirty="0"/>
              <a:t>US-20; Ashton to SH-87 Jct. PEL Alternative Workshop</a:t>
            </a:r>
          </a:p>
        </p:txBody>
      </p:sp>
      <p:sp>
        <p:nvSpPr>
          <p:cNvPr id="5" name="Content Placeholder 2">
            <a:extLst>
              <a:ext uri="{FF2B5EF4-FFF2-40B4-BE49-F238E27FC236}">
                <a16:creationId xmlns:a16="http://schemas.microsoft.com/office/drawing/2014/main" id="{153B7FFA-C2DE-4D0F-9852-3702C018F1F5}"/>
              </a:ext>
            </a:extLst>
          </p:cNvPr>
          <p:cNvSpPr txBox="1">
            <a:spLocks/>
          </p:cNvSpPr>
          <p:nvPr/>
        </p:nvSpPr>
        <p:spPr>
          <a:xfrm>
            <a:off x="313441" y="1418838"/>
            <a:ext cx="7886700" cy="539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What we have heard so far</a:t>
            </a:r>
          </a:p>
        </p:txBody>
      </p:sp>
      <p:sp>
        <p:nvSpPr>
          <p:cNvPr id="8" name="Content Placeholder 2">
            <a:extLst>
              <a:ext uri="{FF2B5EF4-FFF2-40B4-BE49-F238E27FC236}">
                <a16:creationId xmlns:a16="http://schemas.microsoft.com/office/drawing/2014/main" id="{F08BB292-8DE0-4C53-8528-69952B9779E5}"/>
              </a:ext>
            </a:extLst>
          </p:cNvPr>
          <p:cNvSpPr txBox="1">
            <a:spLocks/>
          </p:cNvSpPr>
          <p:nvPr/>
        </p:nvSpPr>
        <p:spPr>
          <a:xfrm>
            <a:off x="628650" y="3538289"/>
            <a:ext cx="7886700" cy="1593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Coordination with elected officials, Fremont County Commissioners, Resource Agencies and the public. (28)</a:t>
            </a:r>
          </a:p>
          <a:p>
            <a:pPr marL="0" indent="0">
              <a:buFont typeface="Arial" panose="020B0604020202020204" pitchFamily="34" charset="0"/>
              <a:buNone/>
            </a:pPr>
            <a:endParaRPr lang="en-US" sz="3200" dirty="0"/>
          </a:p>
        </p:txBody>
      </p:sp>
      <p:pic>
        <p:nvPicPr>
          <p:cNvPr id="9" name="Picture 8" descr="Logo, company name&#10;&#10;Description automatically generated">
            <a:extLst>
              <a:ext uri="{FF2B5EF4-FFF2-40B4-BE49-F238E27FC236}">
                <a16:creationId xmlns:a16="http://schemas.microsoft.com/office/drawing/2014/main" id="{DB117B56-952A-442E-B69F-6ABC75C142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66" y="324382"/>
            <a:ext cx="938922" cy="938922"/>
          </a:xfrm>
          <a:prstGeom prst="rect">
            <a:avLst/>
          </a:prstGeom>
        </p:spPr>
      </p:pic>
    </p:spTree>
    <p:extLst>
      <p:ext uri="{BB962C8B-B14F-4D97-AF65-F5344CB8AC3E}">
        <p14:creationId xmlns:p14="http://schemas.microsoft.com/office/powerpoint/2010/main" val="1734445604"/>
      </p:ext>
    </p:extLst>
  </p:cSld>
  <p:clrMapOvr>
    <a:masterClrMapping/>
  </p:clrMapOvr>
</p:sld>
</file>

<file path=ppt/theme/theme1.xml><?xml version="1.0" encoding="utf-8"?>
<a:theme xmlns:a="http://schemas.openxmlformats.org/drawingml/2006/main" name="Office Theme">
  <a:themeElements>
    <a:clrScheme name="ITD">
      <a:dk1>
        <a:srgbClr val="000000"/>
      </a:dk1>
      <a:lt1>
        <a:sysClr val="window" lastClr="FFFFFF"/>
      </a:lt1>
      <a:dk2>
        <a:srgbClr val="1B449C"/>
      </a:dk2>
      <a:lt2>
        <a:srgbClr val="E7E6E6"/>
      </a:lt2>
      <a:accent1>
        <a:srgbClr val="1B449C"/>
      </a:accent1>
      <a:accent2>
        <a:srgbClr val="4298B5"/>
      </a:accent2>
      <a:accent3>
        <a:srgbClr val="F58220"/>
      </a:accent3>
      <a:accent4>
        <a:srgbClr val="FFB808"/>
      </a:accent4>
      <a:accent5>
        <a:srgbClr val="A69F88"/>
      </a:accent5>
      <a:accent6>
        <a:srgbClr val="8F7E35"/>
      </a:accent6>
      <a:hlink>
        <a:srgbClr val="00B0F0"/>
      </a:hlink>
      <a:folHlink>
        <a:srgbClr val="A5A5A5"/>
      </a:folHlink>
    </a:clrScheme>
    <a:fontScheme name="Custom 1">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2475</TotalTime>
  <Words>2946</Words>
  <Application>Microsoft Office PowerPoint</Application>
  <PresentationFormat>On-screen Show (4:3)</PresentationFormat>
  <Paragraphs>251</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Calibri</vt:lpstr>
      <vt:lpstr>Calibri Light</vt:lpstr>
      <vt:lpstr>Segoe Condensed</vt:lpstr>
      <vt:lpstr>Segoe UI</vt:lpstr>
      <vt:lpstr>Segoe UI</vt:lpstr>
      <vt:lpstr>Symbol</vt:lpstr>
      <vt:lpstr>Wingdings</vt:lpstr>
      <vt:lpstr>Office Theme</vt:lpstr>
      <vt:lpstr>PEL  Alternative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“Parking Lot” items </vt:lpstr>
      <vt:lpstr>PowerPoint Presentation</vt:lpstr>
      <vt:lpstr>Draft Screening Criteria</vt:lpstr>
      <vt:lpstr>Draft Screening Criteria cont.</vt:lpstr>
      <vt:lpstr>Code of Conduct for the Workshop  </vt:lpstr>
      <vt:lpstr>PowerPoint Presentation</vt:lpstr>
      <vt:lpstr>PowerPoint Presentation</vt:lpstr>
      <vt:lpstr>Workshop Wrap-up </vt:lpstr>
      <vt:lpstr>PowerPoint Presentation</vt:lpstr>
    </vt:vector>
  </TitlesOfParts>
  <Company>HDR,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Michele</dc:creator>
  <cp:lastModifiedBy>User</cp:lastModifiedBy>
  <cp:revision>94</cp:revision>
  <cp:lastPrinted>2021-12-06T17:58:18Z</cp:lastPrinted>
  <dcterms:created xsi:type="dcterms:W3CDTF">2018-05-11T17:33:54Z</dcterms:created>
  <dcterms:modified xsi:type="dcterms:W3CDTF">2022-01-22T16:24:12Z</dcterms:modified>
</cp:coreProperties>
</file>